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1" r:id="rId2"/>
    <p:sldId id="256" r:id="rId3"/>
    <p:sldId id="288" r:id="rId4"/>
    <p:sldId id="259" r:id="rId5"/>
    <p:sldId id="261" r:id="rId6"/>
    <p:sldId id="265" r:id="rId7"/>
    <p:sldId id="266" r:id="rId8"/>
    <p:sldId id="271" r:id="rId9"/>
    <p:sldId id="272" r:id="rId10"/>
    <p:sldId id="273" r:id="rId11"/>
    <p:sldId id="274" r:id="rId12"/>
    <p:sldId id="275" r:id="rId13"/>
    <p:sldId id="276" r:id="rId14"/>
    <p:sldId id="306" r:id="rId15"/>
    <p:sldId id="277" r:id="rId16"/>
    <p:sldId id="302" r:id="rId17"/>
    <p:sldId id="269" r:id="rId18"/>
    <p:sldId id="287" r:id="rId19"/>
    <p:sldId id="270" r:id="rId20"/>
    <p:sldId id="286" r:id="rId21"/>
    <p:sldId id="268" r:id="rId22"/>
    <p:sldId id="304" r:id="rId23"/>
    <p:sldId id="278" r:id="rId24"/>
    <p:sldId id="280" r:id="rId25"/>
    <p:sldId id="282" r:id="rId26"/>
    <p:sldId id="283" r:id="rId27"/>
    <p:sldId id="301" r:id="rId28"/>
    <p:sldId id="299" r:id="rId29"/>
    <p:sldId id="300" r:id="rId30"/>
    <p:sldId id="305" r:id="rId31"/>
    <p:sldId id="285" r:id="rId32"/>
    <p:sldId id="303" r:id="rId33"/>
    <p:sldId id="289" r:id="rId34"/>
    <p:sldId id="295" r:id="rId35"/>
    <p:sldId id="296" r:id="rId36"/>
    <p:sldId id="297" r:id="rId37"/>
    <p:sldId id="291" r:id="rId38"/>
    <p:sldId id="298" r:id="rId39"/>
    <p:sldId id="292"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5A19509-5D02-41A3-A424-5491FDD9FBF4}" type="datetimeFigureOut">
              <a:rPr lang="en-US" smtClean="0"/>
              <a:pPr/>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05EB5A-A8AC-46B8-AA48-F437437ECF5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A19509-5D02-41A3-A424-5491FDD9FBF4}" type="datetimeFigureOut">
              <a:rPr lang="en-US" smtClean="0"/>
              <a:pPr/>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05EB5A-A8AC-46B8-AA48-F437437ECF5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A19509-5D02-41A3-A424-5491FDD9FBF4}" type="datetimeFigureOut">
              <a:rPr lang="en-US" smtClean="0"/>
              <a:pPr/>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05EB5A-A8AC-46B8-AA48-F437437ECF5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A19509-5D02-41A3-A424-5491FDD9FBF4}" type="datetimeFigureOut">
              <a:rPr lang="en-US" smtClean="0"/>
              <a:pPr/>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05EB5A-A8AC-46B8-AA48-F437437ECF5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A19509-5D02-41A3-A424-5491FDD9FBF4}" type="datetimeFigureOut">
              <a:rPr lang="en-US" smtClean="0"/>
              <a:pPr/>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05EB5A-A8AC-46B8-AA48-F437437ECF5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5A19509-5D02-41A3-A424-5491FDD9FBF4}" type="datetimeFigureOut">
              <a:rPr lang="en-US" smtClean="0"/>
              <a:pPr/>
              <a:t>6/2/2022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05EB5A-A8AC-46B8-AA48-F437437ECF5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A19509-5D02-41A3-A424-5491FDD9FBF4}" type="datetimeFigureOut">
              <a:rPr lang="en-US" smtClean="0"/>
              <a:pPr/>
              <a:t>6/2/2022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05EB5A-A8AC-46B8-AA48-F437437ECF5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5A19509-5D02-41A3-A424-5491FDD9FBF4}" type="datetimeFigureOut">
              <a:rPr lang="en-US" smtClean="0"/>
              <a:pPr/>
              <a:t>6/2/2022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05EB5A-A8AC-46B8-AA48-F437437ECF5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A19509-5D02-41A3-A424-5491FDD9FBF4}" type="datetimeFigureOut">
              <a:rPr lang="en-US" smtClean="0"/>
              <a:pPr/>
              <a:t>6/2/2022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05EB5A-A8AC-46B8-AA48-F437437ECF5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A19509-5D02-41A3-A424-5491FDD9FBF4}" type="datetimeFigureOut">
              <a:rPr lang="en-US" smtClean="0"/>
              <a:pPr/>
              <a:t>6/2/2022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05EB5A-A8AC-46B8-AA48-F437437ECF5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A19509-5D02-41A3-A424-5491FDD9FBF4}" type="datetimeFigureOut">
              <a:rPr lang="en-US" smtClean="0"/>
              <a:pPr/>
              <a:t>6/2/2022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05EB5A-A8AC-46B8-AA48-F437437ECF5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A19509-5D02-41A3-A424-5491FDD9FBF4}" type="datetimeFigureOut">
              <a:rPr lang="en-US" smtClean="0"/>
              <a:pPr/>
              <a:t>6/2/2022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05EB5A-A8AC-46B8-AA48-F437437ECF5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47800"/>
            <a:ext cx="8686800" cy="304800"/>
          </a:xfrm>
        </p:spPr>
        <p:txBody>
          <a:bodyPr>
            <a:normAutofit fontScale="90000"/>
          </a:bodyPr>
          <a:lstStyle/>
          <a:p>
            <a:r>
              <a:rPr lang="en-IN"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CRIME PREDICTION ANALYSIS </a:t>
            </a:r>
            <a:br>
              <a:rPr lang="en-IN"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endParaRPr lang="en-US" dirty="0"/>
          </a:p>
        </p:txBody>
      </p:sp>
      <p:sp>
        <p:nvSpPr>
          <p:cNvPr id="3" name="Content Placeholder 2"/>
          <p:cNvSpPr>
            <a:spLocks noGrp="1"/>
          </p:cNvSpPr>
          <p:nvPr>
            <p:ph idx="1"/>
          </p:nvPr>
        </p:nvSpPr>
        <p:spPr>
          <a:xfrm>
            <a:off x="228600" y="2438400"/>
            <a:ext cx="8534400" cy="3763963"/>
          </a:xfrm>
        </p:spPr>
        <p:txBody>
          <a:bodyPr>
            <a:normAutofit/>
          </a:bodyPr>
          <a:lstStyle/>
          <a:p>
            <a:pPr>
              <a:buNone/>
            </a:pPr>
            <a:endParaRPr lang="en-IN" sz="2800" b="1" dirty="0" smtClean="0">
              <a:latin typeface="Arial" pitchFamily="34" charset="0"/>
              <a:cs typeface="Arial" pitchFamily="34" charset="0"/>
            </a:endParaRPr>
          </a:p>
          <a:p>
            <a:pPr>
              <a:buNone/>
            </a:pPr>
            <a:r>
              <a:rPr lang="en-IN" sz="2400" b="1" dirty="0" smtClean="0">
                <a:latin typeface="Arial" pitchFamily="34" charset="0"/>
                <a:cs typeface="Arial" pitchFamily="34" charset="0"/>
              </a:rPr>
              <a:t>TEAM </a:t>
            </a:r>
            <a:r>
              <a:rPr lang="en-IN" sz="2400" b="1" dirty="0" smtClean="0">
                <a:latin typeface="Arial" pitchFamily="34" charset="0"/>
                <a:cs typeface="Arial" pitchFamily="34" charset="0"/>
              </a:rPr>
              <a:t>MEMBERS</a:t>
            </a:r>
          </a:p>
          <a:p>
            <a:r>
              <a:rPr lang="en-IN" sz="2400" dirty="0" smtClean="0">
                <a:latin typeface="Arial" pitchFamily="34" charset="0"/>
                <a:cs typeface="Arial" pitchFamily="34" charset="0"/>
              </a:rPr>
              <a:t> </a:t>
            </a:r>
            <a:r>
              <a:rPr lang="en-GB" sz="2400" dirty="0" err="1" smtClean="0">
                <a:latin typeface="Arial" pitchFamily="34" charset="0"/>
                <a:cs typeface="Arial" pitchFamily="34" charset="0"/>
              </a:rPr>
              <a:t>Divya</a:t>
            </a:r>
            <a:r>
              <a:rPr lang="en-GB" sz="2400" dirty="0" smtClean="0">
                <a:latin typeface="Arial" pitchFamily="34" charset="0"/>
                <a:cs typeface="Arial" pitchFamily="34" charset="0"/>
              </a:rPr>
              <a:t> A</a:t>
            </a:r>
            <a:r>
              <a:rPr lang="en-IN" sz="2400" dirty="0" smtClean="0">
                <a:latin typeface="Arial" pitchFamily="34" charset="0"/>
                <a:cs typeface="Arial" pitchFamily="34" charset="0"/>
              </a:rPr>
              <a:t>(1817116)</a:t>
            </a:r>
          </a:p>
          <a:p>
            <a:r>
              <a:rPr lang="en-IN" sz="2400" dirty="0" smtClean="0">
                <a:latin typeface="Arial" pitchFamily="34" charset="0"/>
                <a:cs typeface="Arial" pitchFamily="34" charset="0"/>
              </a:rPr>
              <a:t> </a:t>
            </a:r>
            <a:r>
              <a:rPr lang="en-GB" sz="2400" dirty="0" err="1" smtClean="0">
                <a:latin typeface="Arial" pitchFamily="34" charset="0"/>
                <a:cs typeface="Arial" pitchFamily="34" charset="0"/>
              </a:rPr>
              <a:t>Hafeeza</a:t>
            </a:r>
            <a:r>
              <a:rPr lang="en-GB" sz="2400" dirty="0" smtClean="0">
                <a:latin typeface="Arial" pitchFamily="34" charset="0"/>
                <a:cs typeface="Arial" pitchFamily="34" charset="0"/>
              </a:rPr>
              <a:t> Begum M </a:t>
            </a:r>
            <a:r>
              <a:rPr lang="en-IN" sz="2400" dirty="0" smtClean="0">
                <a:latin typeface="Arial" pitchFamily="34" charset="0"/>
                <a:cs typeface="Arial" pitchFamily="34" charset="0"/>
              </a:rPr>
              <a:t>(1817118)</a:t>
            </a:r>
          </a:p>
          <a:p>
            <a:r>
              <a:rPr lang="en-IN" sz="2400" dirty="0" smtClean="0">
                <a:latin typeface="Arial" pitchFamily="34" charset="0"/>
                <a:cs typeface="Arial" pitchFamily="34" charset="0"/>
              </a:rPr>
              <a:t> </a:t>
            </a:r>
            <a:r>
              <a:rPr lang="en-GB" sz="2400" dirty="0" err="1" smtClean="0">
                <a:latin typeface="Arial" pitchFamily="34" charset="0"/>
                <a:cs typeface="Arial" pitchFamily="34" charset="0"/>
              </a:rPr>
              <a:t>Keerthana</a:t>
            </a:r>
            <a:r>
              <a:rPr lang="en-GB" sz="2400" dirty="0" smtClean="0">
                <a:latin typeface="Arial" pitchFamily="34" charset="0"/>
                <a:cs typeface="Arial" pitchFamily="34" charset="0"/>
              </a:rPr>
              <a:t>  K</a:t>
            </a:r>
            <a:r>
              <a:rPr lang="en-IN" sz="2400" dirty="0" smtClean="0">
                <a:latin typeface="Arial" pitchFamily="34" charset="0"/>
                <a:cs typeface="Arial" pitchFamily="34" charset="0"/>
              </a:rPr>
              <a:t>(1817123)</a:t>
            </a:r>
          </a:p>
          <a:p>
            <a:r>
              <a:rPr lang="en-IN" sz="2400" dirty="0" smtClean="0">
                <a:latin typeface="Arial" pitchFamily="34" charset="0"/>
                <a:cs typeface="Arial" pitchFamily="34" charset="0"/>
              </a:rPr>
              <a:t> </a:t>
            </a:r>
            <a:r>
              <a:rPr lang="en-GB" sz="2400" dirty="0" err="1" smtClean="0">
                <a:latin typeface="Arial" pitchFamily="34" charset="0"/>
                <a:cs typeface="Arial" pitchFamily="34" charset="0"/>
              </a:rPr>
              <a:t>Pavithra</a:t>
            </a:r>
            <a:r>
              <a:rPr lang="en-GB" sz="2400" dirty="0" smtClean="0">
                <a:latin typeface="Arial" pitchFamily="34" charset="0"/>
                <a:cs typeface="Arial" pitchFamily="34" charset="0"/>
              </a:rPr>
              <a:t> T</a:t>
            </a:r>
            <a:r>
              <a:rPr lang="en-IN" sz="2400" dirty="0" smtClean="0">
                <a:latin typeface="Arial" pitchFamily="34" charset="0"/>
                <a:cs typeface="Arial" pitchFamily="34" charset="0"/>
              </a:rPr>
              <a:t>(1817137)</a:t>
            </a:r>
          </a:p>
          <a:p>
            <a:endParaRPr lang="en-US" sz="2400" dirty="0"/>
          </a:p>
        </p:txBody>
      </p:sp>
      <p:sp>
        <p:nvSpPr>
          <p:cNvPr id="4" name="TextBox 3"/>
          <p:cNvSpPr txBox="1"/>
          <p:nvPr/>
        </p:nvSpPr>
        <p:spPr>
          <a:xfrm>
            <a:off x="4800600" y="3048000"/>
            <a:ext cx="4343400" cy="1384995"/>
          </a:xfrm>
          <a:prstGeom prst="rect">
            <a:avLst/>
          </a:prstGeom>
          <a:noFill/>
        </p:spPr>
        <p:txBody>
          <a:bodyPr wrap="square" rtlCol="0">
            <a:spAutoFit/>
          </a:bodyPr>
          <a:lstStyle/>
          <a:p>
            <a:pPr>
              <a:buNone/>
            </a:pPr>
            <a:r>
              <a:rPr lang="en-US" sz="2800" b="1" dirty="0" smtClean="0">
                <a:latin typeface="Arial" pitchFamily="34" charset="0"/>
                <a:cs typeface="Arial" pitchFamily="34" charset="0"/>
              </a:rPr>
              <a:t>Project Guide</a:t>
            </a:r>
            <a:r>
              <a:rPr lang="en-US" sz="2800" dirty="0" smtClean="0">
                <a:latin typeface="Arial" pitchFamily="34" charset="0"/>
                <a:cs typeface="Arial" pitchFamily="34" charset="0"/>
              </a:rPr>
              <a:t/>
            </a:r>
            <a:br>
              <a:rPr lang="en-US" sz="2800" dirty="0" smtClean="0">
                <a:latin typeface="Arial" pitchFamily="34" charset="0"/>
                <a:cs typeface="Arial" pitchFamily="34" charset="0"/>
              </a:rPr>
            </a:br>
            <a:r>
              <a:rPr lang="en-IN" sz="2800" b="1" dirty="0" smtClean="0">
                <a:latin typeface="Arial" pitchFamily="34" charset="0"/>
                <a:cs typeface="Arial" pitchFamily="34" charset="0"/>
              </a:rPr>
              <a:t>Dr. </a:t>
            </a:r>
            <a:r>
              <a:rPr lang="en-IN" sz="2800" b="1" dirty="0" err="1" smtClean="0">
                <a:latin typeface="Arial" pitchFamily="34" charset="0"/>
                <a:cs typeface="Arial" pitchFamily="34" charset="0"/>
              </a:rPr>
              <a:t>K.Kumar</a:t>
            </a:r>
            <a:r>
              <a:rPr lang="en-IN" sz="2800" b="1" dirty="0" smtClean="0">
                <a:latin typeface="Arial" pitchFamily="34" charset="0"/>
                <a:cs typeface="Arial" pitchFamily="34" charset="0"/>
              </a:rPr>
              <a:t> </a:t>
            </a:r>
            <a:r>
              <a:rPr lang="en-IN" sz="2800" b="1" dirty="0" err="1" smtClean="0">
                <a:latin typeface="Arial" pitchFamily="34" charset="0"/>
                <a:cs typeface="Arial" pitchFamily="34" charset="0"/>
              </a:rPr>
              <a:t>M.E</a:t>
            </a:r>
            <a:r>
              <a:rPr lang="en-IN" sz="2800" b="1" dirty="0" err="1" smtClean="0">
                <a:latin typeface="Arial" pitchFamily="34" charset="0"/>
                <a:cs typeface="Arial" pitchFamily="34" charset="0"/>
              </a:rPr>
              <a:t>.,Ph.D</a:t>
            </a:r>
            <a:r>
              <a:rPr lang="en-IN" sz="2800" b="1" dirty="0" smtClean="0">
                <a:latin typeface="Arial" pitchFamily="34" charset="0"/>
                <a:cs typeface="Arial" pitchFamily="34" charset="0"/>
              </a:rPr>
              <a:t>., </a:t>
            </a:r>
            <a:r>
              <a:rPr lang="en-IN" sz="2800" dirty="0" smtClean="0">
                <a:latin typeface="Arial" pitchFamily="34" charset="0"/>
                <a:cs typeface="Arial" pitchFamily="34" charset="0"/>
              </a:rPr>
              <a:t/>
            </a:r>
            <a:br>
              <a:rPr lang="en-IN" sz="2800" dirty="0" smtClean="0">
                <a:latin typeface="Arial" pitchFamily="34" charset="0"/>
                <a:cs typeface="Arial" pitchFamily="34" charset="0"/>
              </a:rPr>
            </a:br>
            <a:r>
              <a:rPr lang="en-IN" sz="2800" dirty="0" smtClean="0">
                <a:latin typeface="Arial" pitchFamily="34" charset="0"/>
                <a:cs typeface="Arial" pitchFamily="34" charset="0"/>
              </a:rPr>
              <a:t>Associate Professor</a:t>
            </a:r>
            <a:endParaRPr lang="en-IN" sz="2800" b="1" dirty="0" smtClean="0">
              <a:solidFill>
                <a:schemeClr val="bg1"/>
              </a:solidFill>
              <a:latin typeface="Arial" pitchFamily="34" charset="0"/>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D9533C2-628E-4DAE-99B5-39CE57612270}"/>
              </a:ext>
            </a:extLst>
          </p:cNvPr>
          <p:cNvPicPr>
            <a:picLocks noChangeAspect="1"/>
          </p:cNvPicPr>
          <p:nvPr/>
        </p:nvPicPr>
        <p:blipFill rotWithShape="1">
          <a:blip r:embed="rId2" cstate="print"/>
          <a:srcRect l="2330" t="35858" r="50558" b="26213"/>
          <a:stretch/>
        </p:blipFill>
        <p:spPr>
          <a:xfrm>
            <a:off x="304800" y="1676400"/>
            <a:ext cx="4612972" cy="2785370"/>
          </a:xfrm>
          <a:prstGeom prst="rect">
            <a:avLst/>
          </a:prstGeom>
        </p:spPr>
      </p:pic>
      <p:pic>
        <p:nvPicPr>
          <p:cNvPr id="8" name="Picture 7">
            <a:extLst>
              <a:ext uri="{FF2B5EF4-FFF2-40B4-BE49-F238E27FC236}">
                <a16:creationId xmlns="" xmlns:a16="http://schemas.microsoft.com/office/drawing/2014/main" id="{FA3BA02F-69E8-4A7F-92A1-5167E730DCD4}"/>
              </a:ext>
            </a:extLst>
          </p:cNvPr>
          <p:cNvPicPr>
            <a:picLocks noChangeAspect="1"/>
          </p:cNvPicPr>
          <p:nvPr/>
        </p:nvPicPr>
        <p:blipFill>
          <a:blip r:embed="rId3" cstate="print"/>
          <a:stretch>
            <a:fillRect/>
          </a:stretch>
        </p:blipFill>
        <p:spPr>
          <a:xfrm>
            <a:off x="5254196" y="1143000"/>
            <a:ext cx="3494750" cy="3773009"/>
          </a:xfrm>
          <a:prstGeom prst="rect">
            <a:avLst/>
          </a:prstGeom>
        </p:spPr>
      </p:pic>
      <p:sp>
        <p:nvSpPr>
          <p:cNvPr id="6" name="TextBox 5">
            <a:extLst>
              <a:ext uri="{FF2B5EF4-FFF2-40B4-BE49-F238E27FC236}">
                <a16:creationId xmlns="" xmlns:a16="http://schemas.microsoft.com/office/drawing/2014/main" id="{3651FC2E-17D9-4DB1-8C27-1D2967830938}"/>
              </a:ext>
            </a:extLst>
          </p:cNvPr>
          <p:cNvSpPr txBox="1"/>
          <p:nvPr/>
        </p:nvSpPr>
        <p:spPr>
          <a:xfrm>
            <a:off x="1055333" y="4630281"/>
            <a:ext cx="3209278" cy="369332"/>
          </a:xfrm>
          <a:prstGeom prst="rect">
            <a:avLst/>
          </a:prstGeom>
          <a:noFill/>
        </p:spPr>
        <p:txBody>
          <a:bodyPr wrap="square" rtlCol="0">
            <a:spAutoFit/>
          </a:bodyPr>
          <a:lstStyle/>
          <a:p>
            <a:r>
              <a:rPr lang="en-US" dirty="0"/>
              <a:t>Crime Rate on Monthly basis</a:t>
            </a:r>
            <a:endParaRPr lang="en-IN" dirty="0"/>
          </a:p>
        </p:txBody>
      </p:sp>
    </p:spTree>
    <p:extLst>
      <p:ext uri="{BB962C8B-B14F-4D97-AF65-F5344CB8AC3E}">
        <p14:creationId xmlns="" xmlns:p14="http://schemas.microsoft.com/office/powerpoint/2010/main" val="658159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CEA752B-D488-445F-B425-FBE6F7F8CDF1}"/>
              </a:ext>
            </a:extLst>
          </p:cNvPr>
          <p:cNvPicPr>
            <a:picLocks noChangeAspect="1"/>
          </p:cNvPicPr>
          <p:nvPr/>
        </p:nvPicPr>
        <p:blipFill rotWithShape="1">
          <a:blip r:embed="rId2" cstate="print"/>
          <a:srcRect l="2694" t="38188" r="52598" b="37346"/>
          <a:stretch/>
        </p:blipFill>
        <p:spPr>
          <a:xfrm>
            <a:off x="228600" y="1905000"/>
            <a:ext cx="4821380" cy="2249749"/>
          </a:xfrm>
          <a:prstGeom prst="rect">
            <a:avLst/>
          </a:prstGeom>
        </p:spPr>
      </p:pic>
      <p:pic>
        <p:nvPicPr>
          <p:cNvPr id="8" name="Picture 7">
            <a:extLst>
              <a:ext uri="{FF2B5EF4-FFF2-40B4-BE49-F238E27FC236}">
                <a16:creationId xmlns="" xmlns:a16="http://schemas.microsoft.com/office/drawing/2014/main" id="{4351B704-811F-4178-8A53-28845377E6DC}"/>
              </a:ext>
            </a:extLst>
          </p:cNvPr>
          <p:cNvPicPr>
            <a:picLocks noChangeAspect="1"/>
          </p:cNvPicPr>
          <p:nvPr/>
        </p:nvPicPr>
        <p:blipFill>
          <a:blip r:embed="rId3" cstate="print"/>
          <a:stretch>
            <a:fillRect/>
          </a:stretch>
        </p:blipFill>
        <p:spPr>
          <a:xfrm>
            <a:off x="5403131" y="1683429"/>
            <a:ext cx="3294766" cy="3491142"/>
          </a:xfrm>
          <a:prstGeom prst="rect">
            <a:avLst/>
          </a:prstGeom>
        </p:spPr>
      </p:pic>
      <p:sp>
        <p:nvSpPr>
          <p:cNvPr id="6" name="TextBox 5">
            <a:extLst>
              <a:ext uri="{FF2B5EF4-FFF2-40B4-BE49-F238E27FC236}">
                <a16:creationId xmlns="" xmlns:a16="http://schemas.microsoft.com/office/drawing/2014/main" id="{CA1AAFE4-8C52-44CC-A6FA-60C4282422F0}"/>
              </a:ext>
            </a:extLst>
          </p:cNvPr>
          <p:cNvSpPr txBox="1"/>
          <p:nvPr/>
        </p:nvSpPr>
        <p:spPr>
          <a:xfrm>
            <a:off x="1371600" y="4343400"/>
            <a:ext cx="3209278" cy="400110"/>
          </a:xfrm>
          <a:prstGeom prst="rect">
            <a:avLst/>
          </a:prstGeom>
          <a:noFill/>
        </p:spPr>
        <p:txBody>
          <a:bodyPr wrap="square" rtlCol="0">
            <a:spAutoFit/>
          </a:bodyPr>
          <a:lstStyle/>
          <a:p>
            <a:r>
              <a:rPr lang="en-US" sz="2000" dirty="0"/>
              <a:t>Crime Rate on </a:t>
            </a:r>
            <a:r>
              <a:rPr lang="en-US" sz="2000" dirty="0" smtClean="0"/>
              <a:t>Yearly basis</a:t>
            </a:r>
            <a:endParaRPr lang="en-IN" sz="2000" dirty="0"/>
          </a:p>
        </p:txBody>
      </p:sp>
    </p:spTree>
    <p:extLst>
      <p:ext uri="{BB962C8B-B14F-4D97-AF65-F5344CB8AC3E}">
        <p14:creationId xmlns="" xmlns:p14="http://schemas.microsoft.com/office/powerpoint/2010/main" val="695992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FA4B481-2434-4275-B533-353B5E850249}"/>
              </a:ext>
            </a:extLst>
          </p:cNvPr>
          <p:cNvPicPr>
            <a:picLocks noChangeAspect="1"/>
          </p:cNvPicPr>
          <p:nvPr/>
        </p:nvPicPr>
        <p:blipFill>
          <a:blip r:embed="rId2" cstate="print"/>
          <a:stretch>
            <a:fillRect/>
          </a:stretch>
        </p:blipFill>
        <p:spPr>
          <a:xfrm>
            <a:off x="457200" y="762000"/>
            <a:ext cx="2664824" cy="4791919"/>
          </a:xfrm>
          <a:prstGeom prst="rect">
            <a:avLst/>
          </a:prstGeom>
        </p:spPr>
      </p:pic>
      <p:pic>
        <p:nvPicPr>
          <p:cNvPr id="8" name="Picture 7">
            <a:extLst>
              <a:ext uri="{FF2B5EF4-FFF2-40B4-BE49-F238E27FC236}">
                <a16:creationId xmlns="" xmlns:a16="http://schemas.microsoft.com/office/drawing/2014/main" id="{F765594D-BDD0-4F89-A5C0-D487242327D1}"/>
              </a:ext>
            </a:extLst>
          </p:cNvPr>
          <p:cNvPicPr>
            <a:picLocks noChangeAspect="1"/>
          </p:cNvPicPr>
          <p:nvPr/>
        </p:nvPicPr>
        <p:blipFill>
          <a:blip r:embed="rId3" cstate="print"/>
          <a:stretch>
            <a:fillRect/>
          </a:stretch>
        </p:blipFill>
        <p:spPr>
          <a:xfrm>
            <a:off x="4114800" y="609600"/>
            <a:ext cx="4676312" cy="4785804"/>
          </a:xfrm>
          <a:prstGeom prst="rect">
            <a:avLst/>
          </a:prstGeom>
        </p:spPr>
      </p:pic>
      <p:sp>
        <p:nvSpPr>
          <p:cNvPr id="6" name="TextBox 5">
            <a:extLst>
              <a:ext uri="{FF2B5EF4-FFF2-40B4-BE49-F238E27FC236}">
                <a16:creationId xmlns="" xmlns:a16="http://schemas.microsoft.com/office/drawing/2014/main" id="{2BEDE8CC-6C4B-406F-A7EE-893FEA575E9B}"/>
              </a:ext>
            </a:extLst>
          </p:cNvPr>
          <p:cNvSpPr txBox="1"/>
          <p:nvPr/>
        </p:nvSpPr>
        <p:spPr>
          <a:xfrm>
            <a:off x="533400" y="5943600"/>
            <a:ext cx="3640954" cy="400110"/>
          </a:xfrm>
          <a:prstGeom prst="rect">
            <a:avLst/>
          </a:prstGeom>
          <a:noFill/>
        </p:spPr>
        <p:txBody>
          <a:bodyPr wrap="square" rtlCol="0">
            <a:spAutoFit/>
          </a:bodyPr>
          <a:lstStyle/>
          <a:p>
            <a:r>
              <a:rPr lang="en-US" sz="2000" dirty="0" err="1"/>
              <a:t>Variantion</a:t>
            </a:r>
            <a:r>
              <a:rPr lang="en-US" sz="2000" dirty="0"/>
              <a:t> of Crime in Location</a:t>
            </a:r>
            <a:endParaRPr lang="en-IN" sz="2000" dirty="0"/>
          </a:p>
        </p:txBody>
      </p:sp>
      <p:sp>
        <p:nvSpPr>
          <p:cNvPr id="7" name="TextBox 6">
            <a:extLst>
              <a:ext uri="{FF2B5EF4-FFF2-40B4-BE49-F238E27FC236}">
                <a16:creationId xmlns="" xmlns:a16="http://schemas.microsoft.com/office/drawing/2014/main" id="{43E130D6-B7BD-42F5-BC23-0CF568413E3D}"/>
              </a:ext>
            </a:extLst>
          </p:cNvPr>
          <p:cNvSpPr txBox="1"/>
          <p:nvPr/>
        </p:nvSpPr>
        <p:spPr>
          <a:xfrm>
            <a:off x="5334000" y="5943600"/>
            <a:ext cx="3209278" cy="400110"/>
          </a:xfrm>
          <a:prstGeom prst="rect">
            <a:avLst/>
          </a:prstGeom>
          <a:noFill/>
        </p:spPr>
        <p:txBody>
          <a:bodyPr wrap="square" rtlCol="0">
            <a:spAutoFit/>
          </a:bodyPr>
          <a:lstStyle/>
          <a:p>
            <a:r>
              <a:rPr lang="en-US" sz="2000" dirty="0" err="1"/>
              <a:t>Variantion</a:t>
            </a:r>
            <a:r>
              <a:rPr lang="en-US" sz="2000" dirty="0"/>
              <a:t> of Crime in Hour</a:t>
            </a:r>
            <a:endParaRPr lang="en-IN" sz="2000" dirty="0"/>
          </a:p>
        </p:txBody>
      </p:sp>
    </p:spTree>
    <p:extLst>
      <p:ext uri="{BB962C8B-B14F-4D97-AF65-F5344CB8AC3E}">
        <p14:creationId xmlns="" xmlns:p14="http://schemas.microsoft.com/office/powerpoint/2010/main" val="2309322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395842B-D62E-469C-8BDF-80370CEF5EC2}"/>
              </a:ext>
            </a:extLst>
          </p:cNvPr>
          <p:cNvPicPr>
            <a:picLocks noChangeAspect="1"/>
          </p:cNvPicPr>
          <p:nvPr/>
        </p:nvPicPr>
        <p:blipFill>
          <a:blip r:embed="rId2" cstate="print"/>
          <a:stretch>
            <a:fillRect/>
          </a:stretch>
        </p:blipFill>
        <p:spPr>
          <a:xfrm>
            <a:off x="126508" y="1519468"/>
            <a:ext cx="2836629" cy="2830591"/>
          </a:xfrm>
          <a:prstGeom prst="rect">
            <a:avLst/>
          </a:prstGeom>
        </p:spPr>
      </p:pic>
      <p:pic>
        <p:nvPicPr>
          <p:cNvPr id="8" name="Picture 7">
            <a:extLst>
              <a:ext uri="{FF2B5EF4-FFF2-40B4-BE49-F238E27FC236}">
                <a16:creationId xmlns="" xmlns:a16="http://schemas.microsoft.com/office/drawing/2014/main" id="{6AC61AAC-483D-4C0A-8BED-44A3729C75EB}"/>
              </a:ext>
            </a:extLst>
          </p:cNvPr>
          <p:cNvPicPr>
            <a:picLocks noChangeAspect="1"/>
          </p:cNvPicPr>
          <p:nvPr/>
        </p:nvPicPr>
        <p:blipFill>
          <a:blip r:embed="rId3" cstate="print"/>
          <a:stretch>
            <a:fillRect/>
          </a:stretch>
        </p:blipFill>
        <p:spPr>
          <a:xfrm>
            <a:off x="3186780" y="1519468"/>
            <a:ext cx="2770441" cy="2830591"/>
          </a:xfrm>
          <a:prstGeom prst="rect">
            <a:avLst/>
          </a:prstGeom>
        </p:spPr>
      </p:pic>
      <p:pic>
        <p:nvPicPr>
          <p:cNvPr id="9" name="Picture 8">
            <a:extLst>
              <a:ext uri="{FF2B5EF4-FFF2-40B4-BE49-F238E27FC236}">
                <a16:creationId xmlns="" xmlns:a16="http://schemas.microsoft.com/office/drawing/2014/main" id="{3DB30A13-43E4-4243-8DE9-D587C5BF734B}"/>
              </a:ext>
            </a:extLst>
          </p:cNvPr>
          <p:cNvPicPr>
            <a:picLocks noChangeAspect="1"/>
          </p:cNvPicPr>
          <p:nvPr/>
        </p:nvPicPr>
        <p:blipFill>
          <a:blip r:embed="rId4" cstate="print"/>
          <a:stretch>
            <a:fillRect/>
          </a:stretch>
        </p:blipFill>
        <p:spPr>
          <a:xfrm>
            <a:off x="6180862" y="1519468"/>
            <a:ext cx="2742680" cy="2801283"/>
          </a:xfrm>
          <a:prstGeom prst="rect">
            <a:avLst/>
          </a:prstGeom>
        </p:spPr>
      </p:pic>
      <p:sp>
        <p:nvSpPr>
          <p:cNvPr id="7" name="TextBox 6">
            <a:extLst>
              <a:ext uri="{FF2B5EF4-FFF2-40B4-BE49-F238E27FC236}">
                <a16:creationId xmlns="" xmlns:a16="http://schemas.microsoft.com/office/drawing/2014/main" id="{66D72DC1-2EC6-4814-B735-77A2152D2573}"/>
              </a:ext>
            </a:extLst>
          </p:cNvPr>
          <p:cNvSpPr txBox="1"/>
          <p:nvPr/>
        </p:nvSpPr>
        <p:spPr>
          <a:xfrm>
            <a:off x="304801" y="4724400"/>
            <a:ext cx="3657600" cy="369332"/>
          </a:xfrm>
          <a:prstGeom prst="rect">
            <a:avLst/>
          </a:prstGeom>
          <a:noFill/>
        </p:spPr>
        <p:txBody>
          <a:bodyPr wrap="square">
            <a:spAutoFit/>
          </a:bodyPr>
          <a:lstStyle/>
          <a:p>
            <a:r>
              <a:rPr lang="en-US" dirty="0" err="1"/>
              <a:t>Variantion</a:t>
            </a:r>
            <a:r>
              <a:rPr lang="en-US" dirty="0"/>
              <a:t> of Crime in a Day</a:t>
            </a:r>
            <a:endParaRPr lang="en-IN" dirty="0"/>
          </a:p>
        </p:txBody>
      </p:sp>
      <p:sp>
        <p:nvSpPr>
          <p:cNvPr id="10" name="TextBox 9">
            <a:extLst>
              <a:ext uri="{FF2B5EF4-FFF2-40B4-BE49-F238E27FC236}">
                <a16:creationId xmlns="" xmlns:a16="http://schemas.microsoft.com/office/drawing/2014/main" id="{BD692BF2-706D-4D98-8EC0-B2E08E9C1C35}"/>
              </a:ext>
            </a:extLst>
          </p:cNvPr>
          <p:cNvSpPr txBox="1"/>
          <p:nvPr/>
        </p:nvSpPr>
        <p:spPr>
          <a:xfrm>
            <a:off x="3200400" y="4724400"/>
            <a:ext cx="3276601" cy="369332"/>
          </a:xfrm>
          <a:prstGeom prst="rect">
            <a:avLst/>
          </a:prstGeom>
          <a:noFill/>
        </p:spPr>
        <p:txBody>
          <a:bodyPr wrap="square">
            <a:spAutoFit/>
          </a:bodyPr>
          <a:lstStyle/>
          <a:p>
            <a:r>
              <a:rPr lang="en-US" dirty="0" err="1"/>
              <a:t>Variantion</a:t>
            </a:r>
            <a:r>
              <a:rPr lang="en-US" dirty="0"/>
              <a:t> of Crime in a Month</a:t>
            </a:r>
            <a:endParaRPr lang="en-IN" dirty="0"/>
          </a:p>
        </p:txBody>
      </p:sp>
      <p:sp>
        <p:nvSpPr>
          <p:cNvPr id="11" name="TextBox 10">
            <a:extLst>
              <a:ext uri="{FF2B5EF4-FFF2-40B4-BE49-F238E27FC236}">
                <a16:creationId xmlns="" xmlns:a16="http://schemas.microsoft.com/office/drawing/2014/main" id="{BC93ADEB-05E7-4AD9-9F36-49D1857A02AD}"/>
              </a:ext>
            </a:extLst>
          </p:cNvPr>
          <p:cNvSpPr txBox="1"/>
          <p:nvPr/>
        </p:nvSpPr>
        <p:spPr>
          <a:xfrm>
            <a:off x="6248400" y="4724400"/>
            <a:ext cx="2895600" cy="369332"/>
          </a:xfrm>
          <a:prstGeom prst="rect">
            <a:avLst/>
          </a:prstGeom>
          <a:noFill/>
        </p:spPr>
        <p:txBody>
          <a:bodyPr wrap="square">
            <a:spAutoFit/>
          </a:bodyPr>
          <a:lstStyle/>
          <a:p>
            <a:r>
              <a:rPr lang="en-US" dirty="0" err="1"/>
              <a:t>Variantion</a:t>
            </a:r>
            <a:r>
              <a:rPr lang="en-US" dirty="0"/>
              <a:t> of Crime in a Year</a:t>
            </a:r>
            <a:endParaRPr lang="en-IN" dirty="0"/>
          </a:p>
        </p:txBody>
      </p:sp>
    </p:spTree>
    <p:extLst>
      <p:ext uri="{BB962C8B-B14F-4D97-AF65-F5344CB8AC3E}">
        <p14:creationId xmlns="" xmlns:p14="http://schemas.microsoft.com/office/powerpoint/2010/main" val="2756822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228600" y="1447800"/>
            <a:ext cx="2590800" cy="2743200"/>
          </a:xfrm>
          <a:prstGeom prst="rect">
            <a:avLst/>
          </a:prstGeom>
          <a:noFill/>
          <a:ln>
            <a:noFill/>
          </a:ln>
        </p:spPr>
      </p:pic>
      <p:sp>
        <p:nvSpPr>
          <p:cNvPr id="3" name="Rectangle 2"/>
          <p:cNvSpPr/>
          <p:nvPr/>
        </p:nvSpPr>
        <p:spPr>
          <a:xfrm>
            <a:off x="0" y="4572000"/>
            <a:ext cx="2784673" cy="369332"/>
          </a:xfrm>
          <a:prstGeom prst="rect">
            <a:avLst/>
          </a:prstGeom>
        </p:spPr>
        <p:txBody>
          <a:bodyPr wrap="none">
            <a:spAutoFit/>
          </a:bodyPr>
          <a:lstStyle/>
          <a:p>
            <a:r>
              <a:rPr lang="en-IN" dirty="0" smtClean="0"/>
              <a:t>Ward Wise Crime Intensity </a:t>
            </a:r>
            <a:endParaRPr lang="en-US" dirty="0"/>
          </a:p>
        </p:txBody>
      </p:sp>
      <p:pic>
        <p:nvPicPr>
          <p:cNvPr id="4" name="Picture 3"/>
          <p:cNvPicPr/>
          <p:nvPr/>
        </p:nvPicPr>
        <p:blipFill>
          <a:blip r:embed="rId3"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2971800" y="1447800"/>
            <a:ext cx="2743200" cy="2838450"/>
          </a:xfrm>
          <a:prstGeom prst="rect">
            <a:avLst/>
          </a:prstGeom>
          <a:noFill/>
          <a:ln>
            <a:noFill/>
          </a:ln>
        </p:spPr>
      </p:pic>
      <p:sp>
        <p:nvSpPr>
          <p:cNvPr id="55297" name="Rectangle 1"/>
          <p:cNvSpPr>
            <a:spLocks noChangeArrowheads="1"/>
          </p:cNvSpPr>
          <p:nvPr/>
        </p:nvSpPr>
        <p:spPr bwMode="auto">
          <a:xfrm>
            <a:off x="2895600" y="4495800"/>
            <a:ext cx="274320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i="0" u="none" strike="noStrike" cap="none" normalizeH="0" baseline="0" dirty="0" smtClean="0">
                <a:ln>
                  <a:noFill/>
                </a:ln>
                <a:solidFill>
                  <a:schemeClr val="tx1"/>
                </a:solidFill>
                <a:effectLst/>
                <a:ea typeface="Calibri" pitchFamily="34" charset="0"/>
                <a:cs typeface="Arial" pitchFamily="34" charset="0"/>
              </a:rPr>
              <a:t>Community Area Wise Crime Intensity</a:t>
            </a:r>
            <a:endParaRPr kumimoji="0" lang="en-US" i="0" u="none" strike="noStrike" cap="none" normalizeH="0" baseline="0" dirty="0" smtClean="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 name="Picture 5"/>
          <p:cNvPicPr/>
          <p:nvPr/>
        </p:nvPicPr>
        <p:blipFill>
          <a:blip r:embed="rId4"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val="0"/>
              </a:ext>
            </a:extLst>
          </a:blip>
          <a:srcRect/>
          <a:stretch>
            <a:fillRect/>
          </a:stretch>
        </p:blipFill>
        <p:spPr bwMode="auto">
          <a:xfrm>
            <a:off x="5943600" y="1524000"/>
            <a:ext cx="3025140" cy="2682240"/>
          </a:xfrm>
          <a:prstGeom prst="rect">
            <a:avLst/>
          </a:prstGeom>
          <a:noFill/>
          <a:ln>
            <a:noFill/>
          </a:ln>
        </p:spPr>
      </p:pic>
      <p:sp>
        <p:nvSpPr>
          <p:cNvPr id="7" name="Rectangle 6"/>
          <p:cNvSpPr/>
          <p:nvPr/>
        </p:nvSpPr>
        <p:spPr>
          <a:xfrm>
            <a:off x="5943600" y="4572000"/>
            <a:ext cx="2899063" cy="369332"/>
          </a:xfrm>
          <a:prstGeom prst="rect">
            <a:avLst/>
          </a:prstGeom>
        </p:spPr>
        <p:txBody>
          <a:bodyPr wrap="none">
            <a:spAutoFit/>
          </a:bodyPr>
          <a:lstStyle/>
          <a:p>
            <a:r>
              <a:rPr lang="en-IN" dirty="0" smtClean="0"/>
              <a:t>District Wise Crime Intensity</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774B3EED-A96C-4912-B136-615EE43F403A}"/>
              </a:ext>
            </a:extLst>
          </p:cNvPr>
          <p:cNvSpPr txBox="1">
            <a:spLocks/>
          </p:cNvSpPr>
          <p:nvPr/>
        </p:nvSpPr>
        <p:spPr>
          <a:xfrm>
            <a:off x="113190" y="-124714"/>
            <a:ext cx="7765322" cy="877405"/>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u="sng" dirty="0">
                <a:solidFill>
                  <a:schemeClr val="tx1"/>
                </a:solidFill>
                <a:effectLst/>
                <a:latin typeface="Arial" pitchFamily="34" charset="0"/>
                <a:cs typeface="Arial" pitchFamily="34" charset="0"/>
              </a:rPr>
              <a:t>Data Modeling</a:t>
            </a:r>
            <a:endParaRPr lang="en-IN" sz="3200" b="1" u="sng" dirty="0">
              <a:solidFill>
                <a:schemeClr val="tx1"/>
              </a:solidFill>
              <a:effectLst/>
              <a:latin typeface="Arial" pitchFamily="34" charset="0"/>
              <a:cs typeface="Arial" pitchFamily="34" charset="0"/>
            </a:endParaRPr>
          </a:p>
        </p:txBody>
      </p:sp>
      <p:sp>
        <p:nvSpPr>
          <p:cNvPr id="5" name="TextBox 4">
            <a:extLst>
              <a:ext uri="{FF2B5EF4-FFF2-40B4-BE49-F238E27FC236}">
                <a16:creationId xmlns="" xmlns:a16="http://schemas.microsoft.com/office/drawing/2014/main" id="{B0672A33-77E7-47B5-B08D-EAAB5F53CDE2}"/>
              </a:ext>
            </a:extLst>
          </p:cNvPr>
          <p:cNvSpPr txBox="1"/>
          <p:nvPr/>
        </p:nvSpPr>
        <p:spPr>
          <a:xfrm flipH="1">
            <a:off x="246352" y="630314"/>
            <a:ext cx="8897647" cy="5262979"/>
          </a:xfrm>
          <a:prstGeom prst="rect">
            <a:avLst/>
          </a:prstGeom>
          <a:noFill/>
        </p:spPr>
        <p:txBody>
          <a:bodyPr wrap="square" rtlCol="0">
            <a:spAutoFit/>
          </a:bodyPr>
          <a:lstStyle/>
          <a:p>
            <a:r>
              <a:rPr lang="en-IN" sz="2400" dirty="0" smtClean="0"/>
              <a:t>In data </a:t>
            </a:r>
            <a:r>
              <a:rPr lang="en-IN" sz="2400" dirty="0" err="1" smtClean="0"/>
              <a:t>modeling</a:t>
            </a:r>
            <a:r>
              <a:rPr lang="en-IN" sz="2400" dirty="0" smtClean="0"/>
              <a:t>  tried to build two types of model, Binary Classification Model for predicting whether a crime is severe or not, Multi-Class Classification Model to determine the exact type of crime</a:t>
            </a:r>
            <a:r>
              <a:rPr lang="en-IN" sz="2400" dirty="0" smtClean="0"/>
              <a:t>.</a:t>
            </a:r>
          </a:p>
          <a:p>
            <a:endParaRPr lang="en-US" sz="2400" dirty="0" smtClean="0"/>
          </a:p>
          <a:p>
            <a:r>
              <a:rPr lang="en-IN" sz="2400" b="1" dirty="0" smtClean="0">
                <a:cs typeface="Times New Roman" panose="02020603050405020304" pitchFamily="18" charset="0"/>
              </a:rPr>
              <a:t>Binary </a:t>
            </a:r>
            <a:r>
              <a:rPr lang="en-IN" sz="2400" b="1" dirty="0">
                <a:cs typeface="Times New Roman" panose="02020603050405020304" pitchFamily="18" charset="0"/>
              </a:rPr>
              <a:t>classification model </a:t>
            </a:r>
            <a:endParaRPr lang="en-IN" sz="2400" dirty="0">
              <a:cs typeface="Times New Roman" panose="02020603050405020304" pitchFamily="18" charset="0"/>
            </a:endParaRPr>
          </a:p>
          <a:p>
            <a:pPr marL="742950" lvl="1" indent="-285750">
              <a:buFont typeface="Wingdings" panose="05000000000000000000" pitchFamily="2" charset="2"/>
              <a:buChar char="v"/>
            </a:pPr>
            <a:r>
              <a:rPr lang="en-IN" sz="2400" dirty="0">
                <a:cs typeface="Times New Roman" panose="02020603050405020304" pitchFamily="18" charset="0"/>
              </a:rPr>
              <a:t>To predict severity of the crime we use binary classification</a:t>
            </a:r>
            <a:r>
              <a:rPr lang="en-IN" sz="2400" dirty="0" smtClean="0">
                <a:cs typeface="Times New Roman" panose="02020603050405020304" pitchFamily="18" charset="0"/>
              </a:rPr>
              <a:t>.</a:t>
            </a:r>
          </a:p>
          <a:p>
            <a:pPr marL="1200150" lvl="2" indent="-285750">
              <a:buFont typeface="Wingdings" panose="05000000000000000000" pitchFamily="2" charset="2"/>
              <a:buChar char="v"/>
            </a:pPr>
            <a:endParaRPr lang="en-IN" sz="2400" dirty="0">
              <a:cs typeface="Times New Roman" panose="02020603050405020304" pitchFamily="18" charset="0"/>
            </a:endParaRPr>
          </a:p>
          <a:p>
            <a:pPr marL="742950" lvl="1" indent="-285750">
              <a:buFont typeface="Wingdings" panose="05000000000000000000" pitchFamily="2" charset="2"/>
              <a:buChar char="v"/>
            </a:pPr>
            <a:r>
              <a:rPr lang="en-IN" sz="2400" dirty="0" smtClean="0">
                <a:cs typeface="Times New Roman" panose="02020603050405020304" pitchFamily="18" charset="0"/>
              </a:rPr>
              <a:t>Perform </a:t>
            </a:r>
            <a:r>
              <a:rPr lang="en-IN" sz="2400" dirty="0" err="1">
                <a:cs typeface="Times New Roman" panose="02020603050405020304" pitchFamily="18" charset="0"/>
              </a:rPr>
              <a:t>spliting</a:t>
            </a:r>
            <a:r>
              <a:rPr lang="en-IN" sz="2400" dirty="0">
                <a:cs typeface="Times New Roman" panose="02020603050405020304" pitchFamily="18" charset="0"/>
              </a:rPr>
              <a:t> on the 80000 sample records into training set and test set , normalized by themselves</a:t>
            </a:r>
            <a:r>
              <a:rPr lang="en-IN" sz="2400" dirty="0" smtClean="0">
                <a:cs typeface="Times New Roman" panose="02020603050405020304" pitchFamily="18" charset="0"/>
              </a:rPr>
              <a:t>.</a:t>
            </a:r>
          </a:p>
          <a:p>
            <a:pPr marL="1200150" lvl="2" indent="-285750"/>
            <a:endParaRPr lang="en-IN" sz="2400" dirty="0">
              <a:cs typeface="Times New Roman" panose="02020603050405020304" pitchFamily="18" charset="0"/>
            </a:endParaRPr>
          </a:p>
          <a:p>
            <a:pPr marL="742950" lvl="1" indent="-285750">
              <a:buFont typeface="Wingdings" panose="05000000000000000000" pitchFamily="2" charset="2"/>
              <a:buChar char="v"/>
            </a:pPr>
            <a:r>
              <a:rPr lang="en-IN" sz="2400" dirty="0">
                <a:cs typeface="Times New Roman" panose="02020603050405020304" pitchFamily="18" charset="0"/>
              </a:rPr>
              <a:t>Latitude and longitude info may be helpful for classification. if the latitude and longitude is low, it’s more likely that severe crime will happen .This is consistent with the fact that the safety at south Chicago is notoriously bad</a:t>
            </a:r>
            <a:r>
              <a:rPr lang="en-IN" sz="2400" dirty="0" smtClean="0">
                <a:cs typeface="Times New Roman" panose="02020603050405020304" pitchFamily="18" charset="0"/>
              </a:rPr>
              <a:t>.</a:t>
            </a:r>
            <a:endParaRPr lang="en-IN" sz="2400" dirty="0">
              <a:cs typeface="Times New Roman" panose="02020603050405020304" pitchFamily="18" charset="0"/>
            </a:endParaRPr>
          </a:p>
        </p:txBody>
      </p:sp>
    </p:spTree>
    <p:extLst>
      <p:ext uri="{BB962C8B-B14F-4D97-AF65-F5344CB8AC3E}">
        <p14:creationId xmlns="" xmlns:p14="http://schemas.microsoft.com/office/powerpoint/2010/main" val="4087140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7848600" cy="762000"/>
          </a:xfrm>
        </p:spPr>
        <p:txBody>
          <a:bodyPr>
            <a:normAutofit fontScale="90000"/>
          </a:bodyPr>
          <a:lstStyle/>
          <a:p>
            <a:pPr lvl="0"/>
            <a:r>
              <a:rPr lang="en-US" sz="3600" b="1" u="sng" dirty="0" smtClean="0">
                <a:latin typeface="Arial" pitchFamily="34" charset="0"/>
                <a:ea typeface="Calibri" pitchFamily="34" charset="0"/>
                <a:cs typeface="Arial" pitchFamily="34" charset="0"/>
              </a:rPr>
              <a:t>LOGISTIC REGRESSION CLASSIFIER</a:t>
            </a:r>
            <a:r>
              <a:rPr lang="en-US" sz="5400" dirty="0" smtClean="0">
                <a:latin typeface="Arial" pitchFamily="34" charset="0"/>
                <a:cs typeface="Arial" pitchFamily="34" charset="0"/>
              </a:rPr>
              <a:t/>
            </a:r>
            <a:br>
              <a:rPr lang="en-US" sz="5400" dirty="0" smtClean="0">
                <a:latin typeface="Arial" pitchFamily="34" charset="0"/>
                <a:cs typeface="Arial" pitchFamily="34" charset="0"/>
              </a:rPr>
            </a:br>
            <a:endParaRPr lang="en-US" dirty="0"/>
          </a:p>
        </p:txBody>
      </p:sp>
      <p:sp>
        <p:nvSpPr>
          <p:cNvPr id="3" name="Content Placeholder 2"/>
          <p:cNvSpPr>
            <a:spLocks noGrp="1"/>
          </p:cNvSpPr>
          <p:nvPr>
            <p:ph idx="1"/>
          </p:nvPr>
        </p:nvSpPr>
        <p:spPr>
          <a:xfrm>
            <a:off x="304800" y="1143000"/>
            <a:ext cx="8839200" cy="4983163"/>
          </a:xfrm>
        </p:spPr>
        <p:txBody>
          <a:bodyPr>
            <a:normAutofit/>
          </a:bodyPr>
          <a:lstStyle/>
          <a:p>
            <a:r>
              <a:rPr lang="en-US" sz="2400" dirty="0" smtClean="0"/>
              <a:t>Binary logistic regression (LR) is a regression model where the target variable is </a:t>
            </a:r>
            <a:r>
              <a:rPr lang="en-US" sz="2400" dirty="0" smtClean="0"/>
              <a:t>binary ,that is </a:t>
            </a:r>
            <a:r>
              <a:rPr lang="en-US" sz="2400" dirty="0" smtClean="0"/>
              <a:t>it can take only two values, 0 or 1</a:t>
            </a:r>
            <a:r>
              <a:rPr lang="en-US" sz="2400" dirty="0" smtClean="0"/>
              <a:t>.</a:t>
            </a:r>
          </a:p>
          <a:p>
            <a:endParaRPr lang="en-IN" sz="2400" dirty="0" smtClean="0"/>
          </a:p>
          <a:p>
            <a:r>
              <a:rPr lang="en-IN" sz="2400" dirty="0" smtClean="0"/>
              <a:t>The </a:t>
            </a:r>
            <a:r>
              <a:rPr lang="en-IN" sz="2400" dirty="0" smtClean="0"/>
              <a:t>‘</a:t>
            </a:r>
            <a:r>
              <a:rPr lang="en-IN" sz="2400" dirty="0" err="1" smtClean="0"/>
              <a:t>liblinear</a:t>
            </a:r>
            <a:r>
              <a:rPr lang="en-IN" sz="2400" dirty="0" smtClean="0"/>
              <a:t>’ solver supports both L1 and L2 regularization, with a dual formulation only for the L2 penalty</a:t>
            </a:r>
            <a:r>
              <a:rPr lang="en-IN" sz="2400" dirty="0" smtClean="0"/>
              <a:t>.</a:t>
            </a:r>
          </a:p>
          <a:p>
            <a:pPr>
              <a:buNone/>
            </a:pPr>
            <a:endParaRPr lang="en-IN" sz="2400" dirty="0" smtClean="0"/>
          </a:p>
          <a:p>
            <a:r>
              <a:rPr lang="en-IN" sz="2400" dirty="0" smtClean="0"/>
              <a:t> </a:t>
            </a:r>
            <a:r>
              <a:rPr lang="en-IN" sz="2400" dirty="0" smtClean="0"/>
              <a:t>C is a parameter passed for Inverse of regularization strength, must be a positive float, smaller values specify stronger </a:t>
            </a:r>
            <a:r>
              <a:rPr lang="en-IN" sz="2400" dirty="0" smtClean="0"/>
              <a:t>regularization.</a:t>
            </a:r>
            <a:endParaRPr lang="en-US"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Smart\Pictures\Screenshots\Screenshot (153).png"/>
          <p:cNvPicPr/>
          <p:nvPr/>
        </p:nvPicPr>
        <p:blipFill>
          <a:blip r:embed="rId2" cstate="print"/>
          <a:srcRect/>
          <a:stretch>
            <a:fillRect/>
          </a:stretch>
        </p:blipFill>
        <p:spPr bwMode="auto">
          <a:xfrm>
            <a:off x="457200" y="685800"/>
            <a:ext cx="7924800" cy="3886200"/>
          </a:xfrm>
          <a:prstGeom prst="rect">
            <a:avLst/>
          </a:prstGeom>
          <a:noFill/>
          <a:ln w="9525">
            <a:noFill/>
            <a:miter lim="800000"/>
            <a:headEnd/>
            <a:tailEnd/>
          </a:ln>
        </p:spPr>
      </p:pic>
      <p:graphicFrame>
        <p:nvGraphicFramePr>
          <p:cNvPr id="9" name="Table 8"/>
          <p:cNvGraphicFramePr>
            <a:graphicFrameLocks noGrp="1"/>
          </p:cNvGraphicFramePr>
          <p:nvPr/>
        </p:nvGraphicFramePr>
        <p:xfrm>
          <a:off x="685800" y="5181600"/>
          <a:ext cx="7924800" cy="548640"/>
        </p:xfrm>
        <a:graphic>
          <a:graphicData uri="http://schemas.openxmlformats.org/drawingml/2006/table">
            <a:tbl>
              <a:tblPr/>
              <a:tblGrid>
                <a:gridCol w="3962400"/>
                <a:gridCol w="3962400"/>
              </a:tblGrid>
              <a:tr h="0">
                <a:tc>
                  <a:txBody>
                    <a:bodyPr/>
                    <a:lstStyle/>
                    <a:p>
                      <a:pPr marL="0" marR="0" algn="ctr">
                        <a:lnSpc>
                          <a:spcPct val="150000"/>
                        </a:lnSpc>
                        <a:spcBef>
                          <a:spcPts val="0"/>
                        </a:spcBef>
                        <a:spcAft>
                          <a:spcPts val="0"/>
                        </a:spcAft>
                      </a:pPr>
                      <a:r>
                        <a:rPr lang="en-IN" sz="1200">
                          <a:latin typeface="Arial"/>
                          <a:ea typeface="Calibri"/>
                          <a:cs typeface="Times New Roman"/>
                        </a:rPr>
                        <a:t>Training Accuracy</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latin typeface="Arial"/>
                          <a:ea typeface="Calibri"/>
                          <a:cs typeface="Times New Roman"/>
                        </a:rPr>
                        <a:t>Testing Accuracy</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lnSpc>
                          <a:spcPct val="150000"/>
                        </a:lnSpc>
                        <a:spcBef>
                          <a:spcPts val="0"/>
                        </a:spcBef>
                        <a:spcAft>
                          <a:spcPts val="0"/>
                        </a:spcAft>
                      </a:pPr>
                      <a:r>
                        <a:rPr lang="en-IN" sz="1200">
                          <a:latin typeface="Arial"/>
                          <a:ea typeface="Calibri"/>
                          <a:cs typeface="Times New Roman"/>
                        </a:rPr>
                        <a:t>62%</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dirty="0">
                          <a:latin typeface="Arial"/>
                          <a:ea typeface="Calibri"/>
                          <a:cs typeface="Times New Roman"/>
                        </a:rPr>
                        <a:t>62%</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8600"/>
            <a:ext cx="7010400" cy="584775"/>
          </a:xfrm>
          <a:prstGeom prst="rect">
            <a:avLst/>
          </a:prstGeom>
        </p:spPr>
        <p:txBody>
          <a:bodyPr wrap="square">
            <a:spAutoFit/>
          </a:bodyPr>
          <a:lstStyle/>
          <a:p>
            <a:pPr lvl="0" algn="just" fontAlgn="base">
              <a:spcBef>
                <a:spcPct val="0"/>
              </a:spcBef>
              <a:spcAft>
                <a:spcPct val="0"/>
              </a:spcAft>
            </a:pPr>
            <a:r>
              <a:rPr lang="en-US" sz="3200" b="1" u="sng" dirty="0" smtClean="0">
                <a:latin typeface="Arial" pitchFamily="34" charset="0"/>
                <a:ea typeface="Calibri" pitchFamily="34" charset="0"/>
                <a:cs typeface="Arial" pitchFamily="34" charset="0"/>
              </a:rPr>
              <a:t>DECISION TREE CLASSIFIER</a:t>
            </a:r>
            <a:endParaRPr lang="en-US" sz="3200" u="sng" dirty="0" smtClean="0">
              <a:latin typeface="Arial" pitchFamily="34" charset="0"/>
              <a:cs typeface="Arial" pitchFamily="34" charset="0"/>
            </a:endParaRPr>
          </a:p>
        </p:txBody>
      </p:sp>
      <p:sp>
        <p:nvSpPr>
          <p:cNvPr id="3" name="Rectangle 2"/>
          <p:cNvSpPr/>
          <p:nvPr/>
        </p:nvSpPr>
        <p:spPr>
          <a:xfrm>
            <a:off x="228600" y="1066800"/>
            <a:ext cx="8915400" cy="1569660"/>
          </a:xfrm>
          <a:prstGeom prst="rect">
            <a:avLst/>
          </a:prstGeom>
        </p:spPr>
        <p:txBody>
          <a:bodyPr wrap="square">
            <a:spAutoFit/>
          </a:bodyPr>
          <a:lstStyle/>
          <a:p>
            <a:pPr>
              <a:buFont typeface="Arial" pitchFamily="34" charset="0"/>
              <a:buChar char="•"/>
            </a:pPr>
            <a:r>
              <a:rPr lang="en-US" sz="2400" dirty="0" smtClean="0"/>
              <a:t>A Binary Decision Tree is a structure based on a sequential decision process</a:t>
            </a:r>
            <a:r>
              <a:rPr lang="en-US" sz="2400" dirty="0" smtClean="0"/>
              <a:t>.</a:t>
            </a:r>
          </a:p>
          <a:p>
            <a:pPr>
              <a:buFont typeface="Arial" pitchFamily="34" charset="0"/>
              <a:buChar char="•"/>
            </a:pPr>
            <a:r>
              <a:rPr lang="en-US" sz="2400" dirty="0" smtClean="0"/>
              <a:t>Starting </a:t>
            </a:r>
            <a:r>
              <a:rPr lang="en-US" sz="2400" dirty="0" smtClean="0"/>
              <a:t>from the root, </a:t>
            </a:r>
            <a:r>
              <a:rPr lang="en-US" sz="2400" dirty="0" smtClean="0"/>
              <a:t>an input is </a:t>
            </a:r>
            <a:r>
              <a:rPr lang="en-US" sz="2400" dirty="0" smtClean="0"/>
              <a:t>evaluated and one of the two branches is selected</a:t>
            </a:r>
            <a:r>
              <a:rPr lang="en-US" sz="2400" dirty="0" smtClean="0"/>
              <a:t>.</a:t>
            </a:r>
          </a:p>
        </p:txBody>
      </p:sp>
      <p:sp>
        <p:nvSpPr>
          <p:cNvPr id="4" name="Rectangle 3"/>
          <p:cNvSpPr/>
          <p:nvPr/>
        </p:nvSpPr>
        <p:spPr>
          <a:xfrm>
            <a:off x="3048000" y="2895600"/>
            <a:ext cx="25908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smtClean="0"/>
              <a:t>Case number?</a:t>
            </a:r>
            <a:endParaRPr lang="en-US" sz="2800" b="1" dirty="0"/>
          </a:p>
        </p:txBody>
      </p:sp>
      <p:sp>
        <p:nvSpPr>
          <p:cNvPr id="5" name="Rectangle 4"/>
          <p:cNvSpPr/>
          <p:nvPr/>
        </p:nvSpPr>
        <p:spPr>
          <a:xfrm>
            <a:off x="1752600" y="5334000"/>
            <a:ext cx="2057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800" dirty="0" smtClean="0">
                <a:cs typeface="Times New Roman" panose="02020603050405020304" pitchFamily="18" charset="0"/>
              </a:rPr>
              <a:t>Severe</a:t>
            </a:r>
            <a:endParaRPr lang="en-US" sz="2800" dirty="0"/>
          </a:p>
        </p:txBody>
      </p:sp>
      <p:sp>
        <p:nvSpPr>
          <p:cNvPr id="6" name="Rectangle 5"/>
          <p:cNvSpPr/>
          <p:nvPr/>
        </p:nvSpPr>
        <p:spPr>
          <a:xfrm>
            <a:off x="5181600" y="5410200"/>
            <a:ext cx="2209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800" dirty="0" smtClean="0">
                <a:cs typeface="Times New Roman" panose="02020603050405020304" pitchFamily="18" charset="0"/>
              </a:rPr>
              <a:t>Non Severe</a:t>
            </a:r>
            <a:endParaRPr lang="en-US" sz="2800" dirty="0"/>
          </a:p>
        </p:txBody>
      </p:sp>
      <p:cxnSp>
        <p:nvCxnSpPr>
          <p:cNvPr id="8" name="Straight Arrow Connector 7"/>
          <p:cNvCxnSpPr>
            <a:stCxn id="4" idx="2"/>
          </p:cNvCxnSpPr>
          <p:nvPr/>
        </p:nvCxnSpPr>
        <p:spPr>
          <a:xfrm>
            <a:off x="4343400" y="3810000"/>
            <a:ext cx="15240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5" idx="0"/>
          </p:cNvCxnSpPr>
          <p:nvPr/>
        </p:nvCxnSpPr>
        <p:spPr>
          <a:xfrm flipH="1">
            <a:off x="2781300" y="3810000"/>
            <a:ext cx="14097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743200" y="4114800"/>
            <a:ext cx="685800" cy="523220"/>
          </a:xfrm>
          <a:prstGeom prst="rect">
            <a:avLst/>
          </a:prstGeom>
          <a:noFill/>
        </p:spPr>
        <p:txBody>
          <a:bodyPr wrap="square" rtlCol="0">
            <a:spAutoFit/>
          </a:bodyPr>
          <a:lstStyle/>
          <a:p>
            <a:r>
              <a:rPr lang="en-US" sz="2800" dirty="0" smtClean="0"/>
              <a:t>Yes</a:t>
            </a:r>
            <a:endParaRPr lang="en-US" sz="2800" dirty="0"/>
          </a:p>
        </p:txBody>
      </p:sp>
      <p:sp>
        <p:nvSpPr>
          <p:cNvPr id="24" name="TextBox 23"/>
          <p:cNvSpPr txBox="1"/>
          <p:nvPr/>
        </p:nvSpPr>
        <p:spPr>
          <a:xfrm>
            <a:off x="5334000" y="4191000"/>
            <a:ext cx="609600" cy="533400"/>
          </a:xfrm>
          <a:prstGeom prst="rect">
            <a:avLst/>
          </a:prstGeom>
          <a:noFill/>
        </p:spPr>
        <p:txBody>
          <a:bodyPr wrap="square" rtlCol="0">
            <a:spAutoFit/>
          </a:bodyPr>
          <a:lstStyle/>
          <a:p>
            <a:r>
              <a:rPr lang="en-US" sz="2800" dirty="0" smtClean="0"/>
              <a:t>No</a:t>
            </a:r>
            <a:endParaRPr 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Smart\Pictures\Screenshots\Screenshot (155).png"/>
          <p:cNvPicPr/>
          <p:nvPr/>
        </p:nvPicPr>
        <p:blipFill>
          <a:blip r:embed="rId2" cstate="print"/>
          <a:srcRect/>
          <a:stretch>
            <a:fillRect/>
          </a:stretch>
        </p:blipFill>
        <p:spPr bwMode="auto">
          <a:xfrm>
            <a:off x="533400" y="685800"/>
            <a:ext cx="8077200" cy="3505200"/>
          </a:xfrm>
          <a:prstGeom prst="rect">
            <a:avLst/>
          </a:prstGeom>
          <a:noFill/>
          <a:ln w="9525">
            <a:noFill/>
            <a:miter lim="800000"/>
            <a:headEnd/>
            <a:tailEnd/>
          </a:ln>
        </p:spPr>
      </p:pic>
      <p:graphicFrame>
        <p:nvGraphicFramePr>
          <p:cNvPr id="6" name="Table 5"/>
          <p:cNvGraphicFramePr>
            <a:graphicFrameLocks noGrp="1"/>
          </p:cNvGraphicFramePr>
          <p:nvPr/>
        </p:nvGraphicFramePr>
        <p:xfrm>
          <a:off x="609600" y="4876800"/>
          <a:ext cx="7848600" cy="914400"/>
        </p:xfrm>
        <a:graphic>
          <a:graphicData uri="http://schemas.openxmlformats.org/drawingml/2006/table">
            <a:tbl>
              <a:tblPr/>
              <a:tblGrid>
                <a:gridCol w="3924300"/>
                <a:gridCol w="3924300"/>
              </a:tblGrid>
              <a:tr h="457200">
                <a:tc>
                  <a:txBody>
                    <a:bodyPr/>
                    <a:lstStyle/>
                    <a:p>
                      <a:pPr marL="0" marR="0" algn="ctr">
                        <a:lnSpc>
                          <a:spcPct val="150000"/>
                        </a:lnSpc>
                        <a:spcBef>
                          <a:spcPts val="0"/>
                        </a:spcBef>
                        <a:spcAft>
                          <a:spcPts val="0"/>
                        </a:spcAft>
                      </a:pPr>
                      <a:r>
                        <a:rPr lang="en-IN" sz="1200" dirty="0">
                          <a:latin typeface="Arial"/>
                          <a:ea typeface="Calibri"/>
                          <a:cs typeface="Times New Roman"/>
                        </a:rPr>
                        <a:t>Training Accuracy</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latin typeface="Arial"/>
                          <a:ea typeface="Calibri"/>
                          <a:cs typeface="Times New Roman"/>
                        </a:rPr>
                        <a:t>Testing Accuracy</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7200">
                <a:tc>
                  <a:txBody>
                    <a:bodyPr/>
                    <a:lstStyle/>
                    <a:p>
                      <a:pPr marL="0" marR="0" algn="ctr">
                        <a:lnSpc>
                          <a:spcPct val="150000"/>
                        </a:lnSpc>
                        <a:spcBef>
                          <a:spcPts val="0"/>
                        </a:spcBef>
                        <a:spcAft>
                          <a:spcPts val="0"/>
                        </a:spcAft>
                      </a:pPr>
                      <a:r>
                        <a:rPr lang="en-IN" sz="1200">
                          <a:latin typeface="Arial"/>
                          <a:ea typeface="Calibri"/>
                          <a:cs typeface="Times New Roman"/>
                        </a:rPr>
                        <a:t>62%</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dirty="0">
                          <a:latin typeface="Arial"/>
                          <a:ea typeface="Calibri"/>
                          <a:cs typeface="Times New Roman"/>
                        </a:rPr>
                        <a:t>62%</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33400"/>
            <a:ext cx="4876800" cy="381000"/>
          </a:xfrm>
        </p:spPr>
        <p:txBody>
          <a:bodyPr>
            <a:noAutofit/>
          </a:bodyPr>
          <a:lstStyle/>
          <a:p>
            <a:r>
              <a:rPr lang="en-IN" sz="3200" b="1" u="sng" dirty="0" smtClean="0">
                <a:effectLst/>
                <a:latin typeface="Arial" pitchFamily="34" charset="0"/>
                <a:cs typeface="Arial" pitchFamily="34" charset="0"/>
              </a:rPr>
              <a:t>PROBLEM STATEMENT</a:t>
            </a:r>
            <a:br>
              <a:rPr lang="en-IN" sz="3200" b="1" u="sng" dirty="0" smtClean="0">
                <a:effectLst/>
                <a:latin typeface="Arial" pitchFamily="34" charset="0"/>
                <a:cs typeface="Arial" pitchFamily="34" charset="0"/>
              </a:rPr>
            </a:br>
            <a:endParaRPr lang="en-US" sz="3200" dirty="0">
              <a:latin typeface="Arial" pitchFamily="34" charset="0"/>
              <a:cs typeface="Arial" pitchFamily="34" charset="0"/>
            </a:endParaRPr>
          </a:p>
        </p:txBody>
      </p:sp>
      <p:sp>
        <p:nvSpPr>
          <p:cNvPr id="3" name="Subtitle 2"/>
          <p:cNvSpPr>
            <a:spLocks noGrp="1"/>
          </p:cNvSpPr>
          <p:nvPr>
            <p:ph type="subTitle" idx="1"/>
          </p:nvPr>
        </p:nvSpPr>
        <p:spPr>
          <a:xfrm>
            <a:off x="228600" y="1066800"/>
            <a:ext cx="8153400" cy="1219200"/>
          </a:xfrm>
        </p:spPr>
        <p:txBody>
          <a:bodyPr>
            <a:normAutofit fontScale="92500" lnSpcReduction="10000"/>
          </a:bodyPr>
          <a:lstStyle/>
          <a:p>
            <a:pPr algn="l"/>
            <a:r>
              <a:rPr lang="en-IN" sz="2600" dirty="0" smtClean="0">
                <a:solidFill>
                  <a:schemeClr val="tx1"/>
                </a:solidFill>
                <a:cs typeface="Times New Roman" panose="02020603050405020304" pitchFamily="18" charset="0"/>
              </a:rPr>
              <a:t>Predict </a:t>
            </a:r>
            <a:r>
              <a:rPr lang="en-IN" sz="2600" dirty="0" smtClean="0">
                <a:solidFill>
                  <a:schemeClr val="tx1"/>
                </a:solidFill>
                <a:cs typeface="Times New Roman" panose="02020603050405020304" pitchFamily="18" charset="0"/>
              </a:rPr>
              <a:t>the severity of the crime and predict the crime type depends </a:t>
            </a:r>
            <a:r>
              <a:rPr lang="en-IN" sz="2600" dirty="0" smtClean="0">
                <a:solidFill>
                  <a:schemeClr val="tx1"/>
                </a:solidFill>
                <a:cs typeface="Times New Roman" panose="02020603050405020304" pitchFamily="18" charset="0"/>
              </a:rPr>
              <a:t>on the past crime </a:t>
            </a:r>
            <a:r>
              <a:rPr lang="en-IN" sz="2600" dirty="0" smtClean="0">
                <a:solidFill>
                  <a:schemeClr val="tx1"/>
                </a:solidFill>
                <a:cs typeface="Times New Roman" panose="02020603050405020304" pitchFamily="18" charset="0"/>
              </a:rPr>
              <a:t>dataset </a:t>
            </a:r>
            <a:r>
              <a:rPr lang="en-IN" sz="2600" dirty="0" smtClean="0">
                <a:solidFill>
                  <a:schemeClr val="tx1"/>
                </a:solidFill>
                <a:cs typeface="Times New Roman" panose="02020603050405020304" pitchFamily="18" charset="0"/>
              </a:rPr>
              <a:t>in that location and classify the higher rate of crime type happening in that location</a:t>
            </a:r>
            <a:r>
              <a:rPr lang="en-IN" sz="3000" dirty="0" smtClean="0">
                <a:solidFill>
                  <a:schemeClr val="tx1"/>
                </a:solidFill>
                <a:cs typeface="Times New Roman" panose="02020603050405020304" pitchFamily="18" charset="0"/>
              </a:rPr>
              <a:t>.</a:t>
            </a:r>
          </a:p>
          <a:p>
            <a:endParaRPr lang="en-US" dirty="0"/>
          </a:p>
        </p:txBody>
      </p:sp>
      <p:sp>
        <p:nvSpPr>
          <p:cNvPr id="4" name="Rectangle 3"/>
          <p:cNvSpPr/>
          <p:nvPr/>
        </p:nvSpPr>
        <p:spPr>
          <a:xfrm>
            <a:off x="0" y="2286000"/>
            <a:ext cx="5643653" cy="584775"/>
          </a:xfrm>
          <a:prstGeom prst="rect">
            <a:avLst/>
          </a:prstGeom>
        </p:spPr>
        <p:txBody>
          <a:bodyPr wrap="square">
            <a:spAutoFit/>
          </a:bodyPr>
          <a:lstStyle/>
          <a:p>
            <a:r>
              <a:rPr lang="en-IN" sz="3200" b="1" u="sng" dirty="0" smtClean="0">
                <a:latin typeface="Arial" pitchFamily="34" charset="0"/>
                <a:cs typeface="Arial" pitchFamily="34" charset="0"/>
              </a:rPr>
              <a:t>PROPOSED </a:t>
            </a:r>
            <a:r>
              <a:rPr lang="en-IN" sz="3200" b="1" u="sng" dirty="0" smtClean="0">
                <a:latin typeface="Arial" pitchFamily="34" charset="0"/>
                <a:cs typeface="Arial" pitchFamily="34" charset="0"/>
              </a:rPr>
              <a:t>SYSTEM</a:t>
            </a:r>
            <a:endParaRPr lang="en-US" sz="3200" dirty="0">
              <a:latin typeface="Arial" pitchFamily="34" charset="0"/>
              <a:cs typeface="Arial" pitchFamily="34" charset="0"/>
            </a:endParaRPr>
          </a:p>
        </p:txBody>
      </p:sp>
      <p:sp>
        <p:nvSpPr>
          <p:cNvPr id="5" name="Rectangle 4"/>
          <p:cNvSpPr/>
          <p:nvPr/>
        </p:nvSpPr>
        <p:spPr>
          <a:xfrm>
            <a:off x="457200" y="2971799"/>
            <a:ext cx="6400800" cy="369332"/>
          </a:xfrm>
          <a:prstGeom prst="rect">
            <a:avLst/>
          </a:prstGeom>
        </p:spPr>
        <p:txBody>
          <a:bodyPr wrap="square">
            <a:spAutoFit/>
          </a:bodyPr>
          <a:lstStyle/>
          <a:p>
            <a:pPr>
              <a:buNone/>
            </a:pPr>
            <a:r>
              <a:rPr lang="en-IN" dirty="0" smtClean="0"/>
              <a:t>. </a:t>
            </a:r>
            <a:endParaRPr lang="en-US" dirty="0"/>
          </a:p>
        </p:txBody>
      </p:sp>
      <p:sp>
        <p:nvSpPr>
          <p:cNvPr id="6" name="Rectangle 5"/>
          <p:cNvSpPr/>
          <p:nvPr/>
        </p:nvSpPr>
        <p:spPr>
          <a:xfrm>
            <a:off x="304800" y="3200400"/>
            <a:ext cx="8534400" cy="3323987"/>
          </a:xfrm>
          <a:prstGeom prst="rect">
            <a:avLst/>
          </a:prstGeom>
        </p:spPr>
        <p:txBody>
          <a:bodyPr wrap="square">
            <a:spAutoFit/>
          </a:bodyPr>
          <a:lstStyle/>
          <a:p>
            <a:pPr>
              <a:buFont typeface="Wingdings" pitchFamily="2" charset="2"/>
              <a:buChar char="v"/>
            </a:pPr>
            <a:r>
              <a:rPr lang="en-IN" sz="2400" dirty="0" smtClean="0"/>
              <a:t>To </a:t>
            </a:r>
            <a:r>
              <a:rPr lang="en-IN" sz="2400" dirty="0" smtClean="0"/>
              <a:t>predict the crime occurrence in the </a:t>
            </a:r>
            <a:r>
              <a:rPr lang="en-IN" sz="2400" dirty="0" smtClean="0"/>
              <a:t>city at </a:t>
            </a:r>
            <a:r>
              <a:rPr lang="en-IN" sz="2400" dirty="0" smtClean="0"/>
              <a:t>specified location with specified time block of the day. </a:t>
            </a:r>
          </a:p>
          <a:p>
            <a:pPr>
              <a:buFont typeface="Wingdings" pitchFamily="2" charset="2"/>
              <a:buChar char="v"/>
            </a:pPr>
            <a:r>
              <a:rPr lang="en-IN" sz="2400" dirty="0" smtClean="0"/>
              <a:t>To predict the crimes which are severe or not is done using </a:t>
            </a:r>
            <a:r>
              <a:rPr lang="en-IN" sz="2400" dirty="0" smtClean="0"/>
              <a:t>Binary classification model.</a:t>
            </a:r>
          </a:p>
          <a:p>
            <a:pPr>
              <a:buFont typeface="Wingdings" pitchFamily="2" charset="2"/>
              <a:buChar char="v"/>
            </a:pPr>
            <a:r>
              <a:rPr lang="en-IN" sz="2400" dirty="0" smtClean="0"/>
              <a:t>To </a:t>
            </a:r>
            <a:r>
              <a:rPr lang="en-IN" sz="2400" dirty="0" smtClean="0"/>
              <a:t>predict which crime type occur is done using Multi Class</a:t>
            </a:r>
          </a:p>
          <a:p>
            <a:r>
              <a:rPr lang="en-IN" sz="2400" dirty="0" smtClean="0"/>
              <a:t>Classification </a:t>
            </a:r>
            <a:r>
              <a:rPr lang="en-IN" sz="2400" dirty="0" smtClean="0"/>
              <a:t>model.</a:t>
            </a:r>
          </a:p>
          <a:p>
            <a:pPr>
              <a:buFont typeface="Wingdings" pitchFamily="2" charset="2"/>
              <a:buChar char="v"/>
            </a:pPr>
            <a:r>
              <a:rPr lang="en-IN" sz="2400" dirty="0" smtClean="0"/>
              <a:t>Bi-LSTM </a:t>
            </a:r>
            <a:r>
              <a:rPr lang="en-IN" sz="2400" dirty="0" smtClean="0"/>
              <a:t>Methods to find the </a:t>
            </a:r>
            <a:r>
              <a:rPr lang="en-IN" sz="2400" dirty="0" smtClean="0"/>
              <a:t>Crime </a:t>
            </a:r>
            <a:r>
              <a:rPr lang="en-IN" sz="2400" dirty="0" smtClean="0"/>
              <a:t>type using the given test data.</a:t>
            </a:r>
            <a:endParaRPr lang="en-US" sz="2400" dirty="0" smtClean="0"/>
          </a:p>
          <a:p>
            <a:pPr>
              <a:buFont typeface="Wingdings" pitchFamily="2" charset="2"/>
              <a:buChar char="v"/>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8600"/>
            <a:ext cx="5181600" cy="584775"/>
          </a:xfrm>
          <a:prstGeom prst="rect">
            <a:avLst/>
          </a:prstGeom>
        </p:spPr>
        <p:txBody>
          <a:bodyPr wrap="square">
            <a:spAutoFit/>
          </a:bodyPr>
          <a:lstStyle/>
          <a:p>
            <a:pPr lvl="0" algn="just" fontAlgn="base">
              <a:spcBef>
                <a:spcPct val="0"/>
              </a:spcBef>
              <a:spcAft>
                <a:spcPct val="0"/>
              </a:spcAft>
            </a:pPr>
            <a:r>
              <a:rPr lang="en-US" sz="3200" b="1" u="sng" dirty="0" smtClean="0">
                <a:latin typeface="Arial" pitchFamily="34" charset="0"/>
                <a:ea typeface="Calibri" pitchFamily="34" charset="0"/>
                <a:cs typeface="Arial" pitchFamily="34" charset="0"/>
              </a:rPr>
              <a:t>K-NEAREST NEIGHBOR</a:t>
            </a:r>
            <a:endParaRPr lang="en-US" sz="3200" u="sng" dirty="0" smtClean="0">
              <a:latin typeface="Arial" pitchFamily="34" charset="0"/>
              <a:cs typeface="Arial" pitchFamily="34" charset="0"/>
            </a:endParaRPr>
          </a:p>
        </p:txBody>
      </p:sp>
      <p:sp>
        <p:nvSpPr>
          <p:cNvPr id="3" name="Rectangle 2"/>
          <p:cNvSpPr/>
          <p:nvPr/>
        </p:nvSpPr>
        <p:spPr>
          <a:xfrm>
            <a:off x="152400" y="856357"/>
            <a:ext cx="8534400" cy="4893647"/>
          </a:xfrm>
          <a:prstGeom prst="rect">
            <a:avLst/>
          </a:prstGeom>
        </p:spPr>
        <p:txBody>
          <a:bodyPr wrap="square">
            <a:spAutoFit/>
          </a:bodyPr>
          <a:lstStyle/>
          <a:p>
            <a:pPr>
              <a:buFont typeface="Arial" pitchFamily="34" charset="0"/>
              <a:buChar char="•"/>
            </a:pPr>
            <a:r>
              <a:rPr lang="en-US" sz="2400" dirty="0" smtClean="0"/>
              <a:t>It </a:t>
            </a:r>
            <a:r>
              <a:rPr lang="en-US" sz="2400" dirty="0" smtClean="0"/>
              <a:t>classifies a sample based on the category of its nearest neighbor</a:t>
            </a:r>
            <a:r>
              <a:rPr lang="en-US" sz="2400" dirty="0" smtClean="0"/>
              <a:t>.</a:t>
            </a:r>
          </a:p>
          <a:p>
            <a:r>
              <a:rPr lang="en-US" sz="2400" dirty="0" smtClean="0"/>
              <a:t> </a:t>
            </a:r>
          </a:p>
          <a:p>
            <a:pPr>
              <a:buFont typeface="Arial" pitchFamily="34" charset="0"/>
              <a:buChar char="•"/>
            </a:pPr>
            <a:r>
              <a:rPr lang="en-US" sz="2400" dirty="0" smtClean="0"/>
              <a:t>The data for </a:t>
            </a:r>
            <a:r>
              <a:rPr lang="en-US" sz="2400" dirty="0" smtClean="0"/>
              <a:t>KNN algorithm consist of several </a:t>
            </a:r>
            <a:r>
              <a:rPr lang="en-US" sz="2400" dirty="0" smtClean="0"/>
              <a:t>multi </a:t>
            </a:r>
            <a:r>
              <a:rPr lang="en-US" sz="2400" dirty="0" err="1" smtClean="0"/>
              <a:t>variate</a:t>
            </a:r>
            <a:r>
              <a:rPr lang="en-US" sz="2400" dirty="0" smtClean="0"/>
              <a:t> attributes </a:t>
            </a:r>
            <a:r>
              <a:rPr lang="en-US" sz="2400" dirty="0" smtClean="0"/>
              <a:t>name that will be used to classify </a:t>
            </a:r>
            <a:r>
              <a:rPr lang="en-US" sz="2400" dirty="0" smtClean="0"/>
              <a:t> </a:t>
            </a:r>
            <a:r>
              <a:rPr lang="en-US" sz="2400" dirty="0" smtClean="0"/>
              <a:t>the data</a:t>
            </a:r>
            <a:r>
              <a:rPr lang="en-US" sz="2400" dirty="0" smtClean="0"/>
              <a:t>.</a:t>
            </a:r>
          </a:p>
          <a:p>
            <a:endParaRPr lang="en-US" sz="2400" dirty="0" smtClean="0"/>
          </a:p>
          <a:p>
            <a:pPr>
              <a:buFont typeface="Arial" pitchFamily="34" charset="0"/>
              <a:buChar char="•"/>
            </a:pPr>
            <a:r>
              <a:rPr lang="en-US" sz="2400" dirty="0" smtClean="0"/>
              <a:t>It uses two different distances-weighting </a:t>
            </a:r>
            <a:r>
              <a:rPr lang="en-US" sz="2400" dirty="0" smtClean="0"/>
              <a:t>functions.</a:t>
            </a:r>
          </a:p>
          <a:p>
            <a:pPr lvl="2">
              <a:buFont typeface="Wingdings" pitchFamily="2" charset="2"/>
              <a:buChar char="Ø"/>
            </a:pPr>
            <a:r>
              <a:rPr lang="en-US" sz="2400" dirty="0" smtClean="0"/>
              <a:t>  The </a:t>
            </a:r>
            <a:r>
              <a:rPr lang="en-US" sz="2400" dirty="0" smtClean="0"/>
              <a:t>first function is uniform, all points in each </a:t>
            </a:r>
            <a:r>
              <a:rPr lang="en-US" sz="2400" dirty="0" smtClean="0"/>
              <a:t>   </a:t>
            </a:r>
          </a:p>
          <a:p>
            <a:pPr lvl="2"/>
            <a:r>
              <a:rPr lang="en-US" sz="2400" dirty="0" smtClean="0"/>
              <a:t>      neighborhood are  weighted </a:t>
            </a:r>
            <a:r>
              <a:rPr lang="en-US" sz="2400" dirty="0" smtClean="0"/>
              <a:t>equally. </a:t>
            </a:r>
            <a:endParaRPr lang="en-US" sz="2400" dirty="0" smtClean="0"/>
          </a:p>
          <a:p>
            <a:pPr lvl="2">
              <a:buFont typeface="Wingdings" pitchFamily="2" charset="2"/>
              <a:buChar char="Ø"/>
            </a:pPr>
            <a:r>
              <a:rPr lang="en-US" sz="2400" dirty="0" smtClean="0"/>
              <a:t> </a:t>
            </a:r>
            <a:r>
              <a:rPr lang="en-US" sz="2400" dirty="0" smtClean="0"/>
              <a:t> The </a:t>
            </a:r>
            <a:r>
              <a:rPr lang="en-US" sz="2400" dirty="0" smtClean="0"/>
              <a:t>second function is inverse, weight points by the </a:t>
            </a:r>
            <a:r>
              <a:rPr lang="en-US" sz="2400" dirty="0" smtClean="0"/>
              <a:t>   </a:t>
            </a:r>
          </a:p>
          <a:p>
            <a:pPr lvl="2"/>
            <a:r>
              <a:rPr lang="en-US" sz="2400" dirty="0" smtClean="0"/>
              <a:t>      inverse </a:t>
            </a:r>
            <a:r>
              <a:rPr lang="en-US" sz="2400" dirty="0" smtClean="0"/>
              <a:t>of their </a:t>
            </a:r>
            <a:r>
              <a:rPr lang="en-US" sz="2400" dirty="0" smtClean="0"/>
              <a:t>distance.</a:t>
            </a:r>
          </a:p>
          <a:p>
            <a:pPr lvl="2"/>
            <a:endParaRPr lang="en-US" sz="2400" dirty="0" smtClean="0"/>
          </a:p>
          <a:p>
            <a:pPr>
              <a:buFont typeface="Arial" pitchFamily="34" charset="0"/>
              <a:buChar char="•"/>
            </a:pPr>
            <a:r>
              <a:rPr lang="en-US" sz="2400" dirty="0" smtClean="0"/>
              <a:t> Closer neighbors </a:t>
            </a:r>
            <a:r>
              <a:rPr lang="en-US" sz="2400" dirty="0" smtClean="0"/>
              <a:t>of a query point will have a greater influence </a:t>
            </a:r>
            <a:r>
              <a:rPr lang="en-US" sz="2400" dirty="0" smtClean="0"/>
              <a:t> </a:t>
            </a:r>
          </a:p>
          <a:p>
            <a:r>
              <a:rPr lang="en-US" sz="2400" dirty="0" smtClean="0"/>
              <a:t>   than neighbors which </a:t>
            </a:r>
            <a:r>
              <a:rPr lang="en-US" sz="2400" dirty="0" smtClean="0"/>
              <a:t>are further away.</a:t>
            </a:r>
            <a:endParaRPr 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Smart\Pictures\Screenshots\Screenshot (157).png"/>
          <p:cNvPicPr/>
          <p:nvPr/>
        </p:nvPicPr>
        <p:blipFill>
          <a:blip r:embed="rId2" cstate="print"/>
          <a:srcRect/>
          <a:stretch>
            <a:fillRect/>
          </a:stretch>
        </p:blipFill>
        <p:spPr bwMode="auto">
          <a:xfrm>
            <a:off x="381000" y="685800"/>
            <a:ext cx="8229600" cy="3657600"/>
          </a:xfrm>
          <a:prstGeom prst="rect">
            <a:avLst/>
          </a:prstGeom>
          <a:noFill/>
          <a:ln w="9525">
            <a:noFill/>
            <a:miter lim="800000"/>
            <a:headEnd/>
            <a:tailEnd/>
          </a:ln>
        </p:spPr>
      </p:pic>
      <p:graphicFrame>
        <p:nvGraphicFramePr>
          <p:cNvPr id="4" name="Table 3"/>
          <p:cNvGraphicFramePr>
            <a:graphicFrameLocks noGrp="1"/>
          </p:cNvGraphicFramePr>
          <p:nvPr/>
        </p:nvGraphicFramePr>
        <p:xfrm>
          <a:off x="838200" y="5181600"/>
          <a:ext cx="7467600" cy="685800"/>
        </p:xfrm>
        <a:graphic>
          <a:graphicData uri="http://schemas.openxmlformats.org/drawingml/2006/table">
            <a:tbl>
              <a:tblPr/>
              <a:tblGrid>
                <a:gridCol w="3733800"/>
                <a:gridCol w="3733800"/>
              </a:tblGrid>
              <a:tr h="342900">
                <a:tc>
                  <a:txBody>
                    <a:bodyPr/>
                    <a:lstStyle/>
                    <a:p>
                      <a:pPr marL="0" marR="0" algn="ctr">
                        <a:lnSpc>
                          <a:spcPct val="150000"/>
                        </a:lnSpc>
                        <a:spcBef>
                          <a:spcPts val="0"/>
                        </a:spcBef>
                        <a:spcAft>
                          <a:spcPts val="0"/>
                        </a:spcAft>
                      </a:pPr>
                      <a:r>
                        <a:rPr lang="en-IN" sz="1200" dirty="0">
                          <a:latin typeface="Arial"/>
                          <a:ea typeface="Calibri"/>
                          <a:cs typeface="Times New Roman"/>
                        </a:rPr>
                        <a:t>Training Accuracy</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latin typeface="Arial"/>
                          <a:ea typeface="Calibri"/>
                          <a:cs typeface="Times New Roman"/>
                        </a:rPr>
                        <a:t>Testing Accuracy</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2900">
                <a:tc>
                  <a:txBody>
                    <a:bodyPr/>
                    <a:lstStyle/>
                    <a:p>
                      <a:pPr marL="0" marR="0" algn="ctr">
                        <a:lnSpc>
                          <a:spcPct val="150000"/>
                        </a:lnSpc>
                        <a:spcBef>
                          <a:spcPts val="0"/>
                        </a:spcBef>
                        <a:spcAft>
                          <a:spcPts val="0"/>
                        </a:spcAft>
                      </a:pPr>
                      <a:r>
                        <a:rPr lang="en-IN" sz="1200">
                          <a:latin typeface="Arial"/>
                          <a:ea typeface="Calibri"/>
                          <a:cs typeface="Times New Roman"/>
                        </a:rPr>
                        <a:t>64%</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dirty="0">
                          <a:latin typeface="Arial"/>
                          <a:ea typeface="Calibri"/>
                          <a:cs typeface="Times New Roman"/>
                        </a:rPr>
                        <a:t>61%</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7086600" cy="584775"/>
          </a:xfrm>
          <a:prstGeom prst="rect">
            <a:avLst/>
          </a:prstGeom>
          <a:noFill/>
        </p:spPr>
        <p:txBody>
          <a:bodyPr wrap="square" rtlCol="0">
            <a:spAutoFit/>
          </a:bodyPr>
          <a:lstStyle/>
          <a:p>
            <a:r>
              <a:rPr lang="en-US" sz="3200" b="1" u="sng" dirty="0" smtClean="0">
                <a:latin typeface="Arial" pitchFamily="34" charset="0"/>
                <a:cs typeface="Arial" pitchFamily="34" charset="0"/>
              </a:rPr>
              <a:t>Prediction Of Binary Classification</a:t>
            </a:r>
            <a:endParaRPr lang="en-US" sz="3200" b="1" u="sng" dirty="0">
              <a:latin typeface="Arial" pitchFamily="34" charset="0"/>
              <a:cs typeface="Arial" pitchFamily="34" charset="0"/>
            </a:endParaRPr>
          </a:p>
        </p:txBody>
      </p:sp>
      <p:pic>
        <p:nvPicPr>
          <p:cNvPr id="52228" name="Picture 4" descr="C:\Users\Smart\Downloads\WhatsApp Image 2022-06-02 at 10.33.29 PM.jpeg"/>
          <p:cNvPicPr>
            <a:picLocks noChangeAspect="1" noChangeArrowheads="1"/>
          </p:cNvPicPr>
          <p:nvPr/>
        </p:nvPicPr>
        <p:blipFill>
          <a:blip r:embed="rId2" cstate="print"/>
          <a:srcRect/>
          <a:stretch>
            <a:fillRect/>
          </a:stretch>
        </p:blipFill>
        <p:spPr bwMode="auto">
          <a:xfrm>
            <a:off x="533400" y="1371600"/>
            <a:ext cx="7010400" cy="1928813"/>
          </a:xfrm>
          <a:prstGeom prst="rect">
            <a:avLst/>
          </a:prstGeom>
          <a:noFill/>
        </p:spPr>
      </p:pic>
      <p:pic>
        <p:nvPicPr>
          <p:cNvPr id="52229" name="Picture 5" descr="C:\Users\Smart\Downloads\WhatsApp Image 2022-06-02 at 10.33.40 PM.jpeg"/>
          <p:cNvPicPr>
            <a:picLocks noChangeAspect="1" noChangeArrowheads="1"/>
          </p:cNvPicPr>
          <p:nvPr/>
        </p:nvPicPr>
        <p:blipFill>
          <a:blip r:embed="rId3" cstate="print"/>
          <a:srcRect/>
          <a:stretch>
            <a:fillRect/>
          </a:stretch>
        </p:blipFill>
        <p:spPr bwMode="auto">
          <a:xfrm>
            <a:off x="609600" y="4419600"/>
            <a:ext cx="7696200" cy="2057400"/>
          </a:xfrm>
          <a:prstGeom prst="rect">
            <a:avLst/>
          </a:prstGeom>
          <a:noFill/>
        </p:spPr>
      </p:pic>
      <p:sp>
        <p:nvSpPr>
          <p:cNvPr id="7" name="TextBox 6"/>
          <p:cNvSpPr txBox="1"/>
          <p:nvPr/>
        </p:nvSpPr>
        <p:spPr>
          <a:xfrm>
            <a:off x="457200" y="838200"/>
            <a:ext cx="2514600" cy="461665"/>
          </a:xfrm>
          <a:prstGeom prst="rect">
            <a:avLst/>
          </a:prstGeom>
          <a:noFill/>
        </p:spPr>
        <p:txBody>
          <a:bodyPr wrap="square" rtlCol="0">
            <a:spAutoFit/>
          </a:bodyPr>
          <a:lstStyle/>
          <a:p>
            <a:r>
              <a:rPr lang="en-US" sz="2400" b="1" dirty="0" smtClean="0"/>
              <a:t>Severe prediction</a:t>
            </a:r>
            <a:endParaRPr lang="en-US" sz="2400" b="1" dirty="0"/>
          </a:p>
        </p:txBody>
      </p:sp>
      <p:sp>
        <p:nvSpPr>
          <p:cNvPr id="8" name="Rectangle 7"/>
          <p:cNvSpPr/>
          <p:nvPr/>
        </p:nvSpPr>
        <p:spPr>
          <a:xfrm>
            <a:off x="609600" y="3886200"/>
            <a:ext cx="3886200" cy="461665"/>
          </a:xfrm>
          <a:prstGeom prst="rect">
            <a:avLst/>
          </a:prstGeom>
        </p:spPr>
        <p:txBody>
          <a:bodyPr wrap="square">
            <a:spAutoFit/>
          </a:bodyPr>
          <a:lstStyle/>
          <a:p>
            <a:r>
              <a:rPr lang="en-US" sz="2400" b="1" dirty="0" smtClean="0"/>
              <a:t>Non Severe </a:t>
            </a:r>
            <a:r>
              <a:rPr lang="en-US" sz="2400" b="1" dirty="0" smtClean="0"/>
              <a:t>prediction</a:t>
            </a:r>
            <a:endParaRPr lang="en-US" sz="2400"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774B3EED-A96C-4912-B136-615EE43F403A}"/>
              </a:ext>
            </a:extLst>
          </p:cNvPr>
          <p:cNvSpPr txBox="1">
            <a:spLocks/>
          </p:cNvSpPr>
          <p:nvPr/>
        </p:nvSpPr>
        <p:spPr>
          <a:xfrm>
            <a:off x="0" y="0"/>
            <a:ext cx="7765322" cy="877405"/>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u="sng" dirty="0">
                <a:solidFill>
                  <a:schemeClr val="tx1"/>
                </a:solidFill>
                <a:effectLst/>
                <a:latin typeface="Arial" pitchFamily="34" charset="0"/>
                <a:cs typeface="Arial" pitchFamily="34" charset="0"/>
              </a:rPr>
              <a:t>Binary classification model</a:t>
            </a:r>
          </a:p>
        </p:txBody>
      </p:sp>
      <p:pic>
        <p:nvPicPr>
          <p:cNvPr id="5" name="Picture 4">
            <a:extLst>
              <a:ext uri="{FF2B5EF4-FFF2-40B4-BE49-F238E27FC236}">
                <a16:creationId xmlns="" xmlns:a16="http://schemas.microsoft.com/office/drawing/2014/main" id="{BAD8B8E2-511E-4294-87C0-ACBDAEA81D7A}"/>
              </a:ext>
            </a:extLst>
          </p:cNvPr>
          <p:cNvPicPr>
            <a:picLocks noChangeAspect="1"/>
          </p:cNvPicPr>
          <p:nvPr/>
        </p:nvPicPr>
        <p:blipFill rotWithShape="1">
          <a:blip r:embed="rId2" cstate="print"/>
          <a:srcRect l="21699" t="22264" r="20777" b="17581"/>
          <a:stretch/>
        </p:blipFill>
        <p:spPr>
          <a:xfrm>
            <a:off x="1311676" y="1090043"/>
            <a:ext cx="6771443" cy="5310757"/>
          </a:xfrm>
          <a:prstGeom prst="rect">
            <a:avLst/>
          </a:prstGeom>
        </p:spPr>
      </p:pic>
    </p:spTree>
    <p:extLst>
      <p:ext uri="{BB962C8B-B14F-4D97-AF65-F5344CB8AC3E}">
        <p14:creationId xmlns="" xmlns:p14="http://schemas.microsoft.com/office/powerpoint/2010/main" val="4223587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5867400" cy="1143000"/>
          </a:xfrm>
        </p:spPr>
        <p:txBody>
          <a:bodyPr>
            <a:normAutofit/>
          </a:bodyPr>
          <a:lstStyle/>
          <a:p>
            <a:r>
              <a:rPr lang="en-US" sz="3200" b="1" u="sng" dirty="0" smtClean="0">
                <a:latin typeface="Arial" pitchFamily="34" charset="0"/>
                <a:cs typeface="Arial" pitchFamily="34" charset="0"/>
              </a:rPr>
              <a:t>Binary classification model</a:t>
            </a:r>
            <a:br>
              <a:rPr lang="en-US" sz="3200" b="1" u="sng" dirty="0" smtClean="0">
                <a:latin typeface="Arial" pitchFamily="34" charset="0"/>
                <a:cs typeface="Arial" pitchFamily="34" charset="0"/>
              </a:rPr>
            </a:br>
            <a:endParaRPr lang="en-US" sz="3200" dirty="0">
              <a:latin typeface="Arial" pitchFamily="34" charset="0"/>
              <a:cs typeface="Arial" pitchFamily="34" charset="0"/>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a:off x="457200" y="1807643"/>
            <a:ext cx="8229600" cy="4111076"/>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953000" cy="838200"/>
          </a:xfrm>
        </p:spPr>
        <p:txBody>
          <a:bodyPr>
            <a:normAutofit/>
          </a:bodyPr>
          <a:lstStyle/>
          <a:p>
            <a:r>
              <a:rPr lang="en-US" sz="3200" b="1" u="sng" dirty="0" smtClean="0">
                <a:latin typeface="Arial" pitchFamily="34" charset="0"/>
                <a:cs typeface="Arial" pitchFamily="34" charset="0"/>
              </a:rPr>
              <a:t>Multiclass </a:t>
            </a:r>
            <a:r>
              <a:rPr lang="en-US" sz="3200" b="1" u="sng" dirty="0" smtClean="0">
                <a:latin typeface="Arial" pitchFamily="34" charset="0"/>
                <a:cs typeface="Arial" pitchFamily="34" charset="0"/>
              </a:rPr>
              <a:t>classification</a:t>
            </a:r>
            <a:endParaRPr lang="en-US" sz="3200" b="1" u="sng" dirty="0">
              <a:latin typeface="Arial" pitchFamily="34" charset="0"/>
              <a:cs typeface="Arial" pitchFamily="34" charset="0"/>
            </a:endParaRPr>
          </a:p>
        </p:txBody>
      </p:sp>
      <p:sp>
        <p:nvSpPr>
          <p:cNvPr id="3" name="Content Placeholder 2"/>
          <p:cNvSpPr>
            <a:spLocks noGrp="1"/>
          </p:cNvSpPr>
          <p:nvPr>
            <p:ph idx="1"/>
          </p:nvPr>
        </p:nvSpPr>
        <p:spPr>
          <a:xfrm>
            <a:off x="228600" y="1066800"/>
            <a:ext cx="8382000" cy="5059363"/>
          </a:xfrm>
        </p:spPr>
        <p:txBody>
          <a:bodyPr>
            <a:noAutofit/>
          </a:bodyPr>
          <a:lstStyle/>
          <a:p>
            <a:pPr>
              <a:buFont typeface="Wingdings" pitchFamily="2" charset="2"/>
              <a:buChar char="v"/>
            </a:pPr>
            <a:r>
              <a:rPr lang="en-IN" sz="2400" dirty="0" smtClean="0"/>
              <a:t>The </a:t>
            </a:r>
            <a:r>
              <a:rPr lang="en-IN" sz="2400" dirty="0" smtClean="0"/>
              <a:t>goal of multi class classification is to </a:t>
            </a:r>
            <a:r>
              <a:rPr lang="en-IN" sz="2400" dirty="0" smtClean="0"/>
              <a:t>classify each </a:t>
            </a:r>
            <a:r>
              <a:rPr lang="en-IN" sz="2400" dirty="0" smtClean="0"/>
              <a:t>record </a:t>
            </a:r>
            <a:r>
              <a:rPr lang="en-IN" sz="2400" dirty="0" smtClean="0"/>
              <a:t>into specific </a:t>
            </a:r>
            <a:r>
              <a:rPr lang="en-IN" sz="2400" dirty="0" smtClean="0"/>
              <a:t>type of crimes. </a:t>
            </a:r>
            <a:endParaRPr lang="en-IN" sz="2400" dirty="0" smtClean="0"/>
          </a:p>
          <a:p>
            <a:pPr>
              <a:buFont typeface="Wingdings" pitchFamily="2" charset="2"/>
              <a:buChar char="v"/>
            </a:pPr>
            <a:r>
              <a:rPr lang="en-IN" sz="2400" dirty="0" smtClean="0"/>
              <a:t>The </a:t>
            </a:r>
            <a:r>
              <a:rPr lang="en-IN" sz="2400" dirty="0" smtClean="0"/>
              <a:t>first step is to clean up the data as the </a:t>
            </a:r>
            <a:r>
              <a:rPr lang="en-IN" sz="2400" dirty="0" smtClean="0"/>
              <a:t>response variable</a:t>
            </a:r>
          </a:p>
          <a:p>
            <a:pPr>
              <a:buNone/>
            </a:pPr>
            <a:r>
              <a:rPr lang="en-IN" sz="2400" dirty="0" smtClean="0"/>
              <a:t> </a:t>
            </a:r>
            <a:r>
              <a:rPr lang="en-IN" sz="2400" dirty="0" smtClean="0"/>
              <a:t>     specifically </a:t>
            </a:r>
            <a:r>
              <a:rPr lang="en-IN" sz="2400" dirty="0" smtClean="0"/>
              <a:t>needs to be transformed </a:t>
            </a:r>
            <a:r>
              <a:rPr lang="en-IN" sz="2400" dirty="0" smtClean="0"/>
              <a:t>into </a:t>
            </a:r>
            <a:r>
              <a:rPr lang="en-IN" sz="2400" dirty="0" err="1" smtClean="0"/>
              <a:t>numpy</a:t>
            </a:r>
            <a:r>
              <a:rPr lang="en-IN" sz="2400" dirty="0" smtClean="0"/>
              <a:t> </a:t>
            </a:r>
            <a:r>
              <a:rPr lang="en-IN" sz="2400" dirty="0" smtClean="0"/>
              <a:t>array. </a:t>
            </a:r>
            <a:endParaRPr lang="en-IN" sz="2400" dirty="0" smtClean="0"/>
          </a:p>
          <a:p>
            <a:pPr>
              <a:buFont typeface="Wingdings" pitchFamily="2" charset="2"/>
              <a:buChar char="v"/>
            </a:pPr>
            <a:r>
              <a:rPr lang="en-IN" sz="2400" dirty="0" smtClean="0"/>
              <a:t>Another </a:t>
            </a:r>
            <a:r>
              <a:rPr lang="en-IN" sz="2400" dirty="0" smtClean="0"/>
              <a:t>very important thing is that have 25 </a:t>
            </a:r>
            <a:r>
              <a:rPr lang="en-IN" sz="2400" dirty="0" smtClean="0"/>
              <a:t>classes of crimes,</a:t>
            </a:r>
            <a:r>
              <a:rPr lang="en-US" sz="2400" dirty="0" smtClean="0">
                <a:solidFill>
                  <a:schemeClr val="bg1"/>
                </a:solidFill>
                <a:latin typeface="Arial" pitchFamily="34" charset="0"/>
                <a:cs typeface="Arial" pitchFamily="34" charset="0"/>
              </a:rPr>
              <a:t> </a:t>
            </a:r>
            <a:r>
              <a:rPr lang="en-US" sz="2400" dirty="0" smtClean="0">
                <a:cs typeface="Arial" pitchFamily="34" charset="0"/>
              </a:rPr>
              <a:t>but the </a:t>
            </a:r>
            <a:r>
              <a:rPr lang="en-US" sz="2400" dirty="0" smtClean="0">
                <a:cs typeface="Arial" pitchFamily="34" charset="0"/>
              </a:rPr>
              <a:t>computational </a:t>
            </a:r>
            <a:r>
              <a:rPr lang="en-US" sz="2400" dirty="0" smtClean="0">
                <a:cs typeface="Arial" pitchFamily="34" charset="0"/>
              </a:rPr>
              <a:t>resource does not allow us to </a:t>
            </a:r>
            <a:r>
              <a:rPr lang="en-US" sz="2400" dirty="0" smtClean="0">
                <a:cs typeface="Arial" pitchFamily="34" charset="0"/>
              </a:rPr>
              <a:t>do multiclass </a:t>
            </a:r>
            <a:r>
              <a:rPr lang="en-US" sz="2400" dirty="0" smtClean="0">
                <a:cs typeface="Arial" pitchFamily="34" charset="0"/>
              </a:rPr>
              <a:t>classification at this scale</a:t>
            </a:r>
            <a:r>
              <a:rPr lang="en-US" sz="2400" dirty="0" smtClean="0">
                <a:latin typeface="Arial" pitchFamily="34" charset="0"/>
                <a:cs typeface="Arial" pitchFamily="34" charset="0"/>
              </a:rPr>
              <a:t>.      </a:t>
            </a:r>
          </a:p>
          <a:p>
            <a:pPr>
              <a:buFont typeface="Wingdings" pitchFamily="2" charset="2"/>
              <a:buChar char="v"/>
            </a:pPr>
            <a:r>
              <a:rPr lang="en-IN" sz="2400" dirty="0" smtClean="0"/>
              <a:t>Therefore</a:t>
            </a:r>
            <a:r>
              <a:rPr lang="en-IN" sz="2400" dirty="0" smtClean="0"/>
              <a:t>, here only picked up top </a:t>
            </a:r>
            <a:r>
              <a:rPr lang="en-IN" sz="2400" dirty="0" smtClean="0"/>
              <a:t>four types </a:t>
            </a:r>
            <a:r>
              <a:rPr lang="en-IN" sz="2400" dirty="0" smtClean="0"/>
              <a:t>of </a:t>
            </a:r>
            <a:r>
              <a:rPr lang="en-IN" sz="2400" dirty="0" smtClean="0"/>
              <a:t>crimes. They are THEFT</a:t>
            </a:r>
            <a:r>
              <a:rPr lang="en-IN" sz="2400" dirty="0" smtClean="0"/>
              <a:t>, BATTERY,CRIMINAL DAMAGE, NARCOTICS.</a:t>
            </a:r>
            <a:endParaRPr lang="en-IN" sz="2400" dirty="0" smtClean="0"/>
          </a:p>
          <a:p>
            <a:pPr>
              <a:buFont typeface="Wingdings" pitchFamily="2" charset="2"/>
              <a:buChar char="v"/>
            </a:pPr>
            <a:r>
              <a:rPr lang="en-IN" sz="2400" dirty="0" smtClean="0"/>
              <a:t>Splitting  </a:t>
            </a:r>
            <a:r>
              <a:rPr lang="en-IN" sz="2400" dirty="0" smtClean="0"/>
              <a:t>the data into training and testing </a:t>
            </a:r>
            <a:r>
              <a:rPr lang="en-IN" sz="2400" dirty="0" smtClean="0"/>
              <a:t>sets.</a:t>
            </a:r>
            <a:endParaRPr lang="en-US"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962400" cy="762000"/>
          </a:xfrm>
        </p:spPr>
        <p:txBody>
          <a:bodyPr>
            <a:normAutofit/>
          </a:bodyPr>
          <a:lstStyle/>
          <a:p>
            <a:pPr algn="l"/>
            <a:r>
              <a:rPr lang="en-US" sz="3200" b="1" u="sng" dirty="0" smtClean="0">
                <a:latin typeface="Arial" pitchFamily="34" charset="0"/>
                <a:cs typeface="Arial" pitchFamily="34" charset="0"/>
              </a:rPr>
              <a:t>Decision Tree</a:t>
            </a:r>
            <a:endParaRPr lang="en-US" sz="3200" b="1" u="sng" dirty="0">
              <a:latin typeface="Arial" pitchFamily="34" charset="0"/>
              <a:cs typeface="Arial" pitchFamily="34" charset="0"/>
            </a:endParaRPr>
          </a:p>
        </p:txBody>
      </p:sp>
      <p:sp>
        <p:nvSpPr>
          <p:cNvPr id="3" name="Content Placeholder 2"/>
          <p:cNvSpPr>
            <a:spLocks noGrp="1"/>
          </p:cNvSpPr>
          <p:nvPr>
            <p:ph idx="1"/>
          </p:nvPr>
        </p:nvSpPr>
        <p:spPr>
          <a:xfrm>
            <a:off x="0" y="762000"/>
            <a:ext cx="9144000" cy="6096000"/>
          </a:xfrm>
        </p:spPr>
        <p:txBody>
          <a:bodyPr>
            <a:normAutofit/>
          </a:bodyPr>
          <a:lstStyle/>
          <a:p>
            <a:pPr>
              <a:buNone/>
            </a:pPr>
            <a:r>
              <a:rPr lang="en-US" sz="2400" dirty="0" smtClean="0"/>
              <a:t>Decision </a:t>
            </a:r>
            <a:r>
              <a:rPr lang="en-US" sz="2400" dirty="0" smtClean="0"/>
              <a:t>tree is a non parametric supervised machine </a:t>
            </a:r>
            <a:r>
              <a:rPr lang="en-US" sz="2400" dirty="0" smtClean="0"/>
              <a:t>learning method .</a:t>
            </a:r>
            <a:endParaRPr lang="en-US" sz="2400" dirty="0" smtClean="0"/>
          </a:p>
          <a:p>
            <a:pPr>
              <a:buNone/>
            </a:pPr>
            <a:r>
              <a:rPr lang="en-US" sz="2400" dirty="0" smtClean="0"/>
              <a:t>Predicts </a:t>
            </a:r>
            <a:r>
              <a:rPr lang="en-US" sz="2400" dirty="0" smtClean="0"/>
              <a:t>the value of a target variable by learning </a:t>
            </a:r>
            <a:r>
              <a:rPr lang="en-US" sz="2400" dirty="0" smtClean="0"/>
              <a:t>simple decision rules</a:t>
            </a:r>
          </a:p>
          <a:p>
            <a:pPr>
              <a:buNone/>
            </a:pPr>
            <a:r>
              <a:rPr lang="en-US" sz="2400" dirty="0" smtClean="0"/>
              <a:t>Inferred from  </a:t>
            </a:r>
            <a:r>
              <a:rPr lang="en-US" sz="2400" dirty="0" smtClean="0"/>
              <a:t>the data features</a:t>
            </a:r>
            <a:r>
              <a:rPr lang="en-US" sz="2400" dirty="0" smtClean="0"/>
              <a:t>. </a:t>
            </a:r>
            <a:r>
              <a:rPr lang="en-US" sz="2400" dirty="0" smtClean="0"/>
              <a:t>In order to build  Decision tree CART</a:t>
            </a:r>
          </a:p>
          <a:p>
            <a:pPr>
              <a:buNone/>
            </a:pPr>
            <a:r>
              <a:rPr lang="en-US" sz="2400" dirty="0" smtClean="0"/>
              <a:t>Algorithm is used which  stands for classification and regression tree</a:t>
            </a:r>
          </a:p>
          <a:p>
            <a:pPr>
              <a:buNone/>
            </a:pPr>
            <a:r>
              <a:rPr lang="en-US" sz="2400" dirty="0" smtClean="0"/>
              <a:t>algorithm.</a:t>
            </a:r>
          </a:p>
          <a:p>
            <a:pPr>
              <a:buNone/>
            </a:pPr>
            <a:endParaRPr lang="en-US" sz="2400" dirty="0" smtClean="0"/>
          </a:p>
          <a:p>
            <a:pPr>
              <a:buNone/>
            </a:pPr>
            <a:endParaRPr lang="en-US" sz="2400" dirty="0" smtClean="0"/>
          </a:p>
          <a:p>
            <a:pPr>
              <a:buNone/>
            </a:pPr>
            <a:endParaRPr lang="en-US" sz="3100" dirty="0" smtClean="0"/>
          </a:p>
          <a:p>
            <a:pPr>
              <a:buNone/>
            </a:pPr>
            <a:endParaRPr lang="en-US" sz="3100" dirty="0" smtClean="0"/>
          </a:p>
          <a:p>
            <a:pPr>
              <a:buNone/>
            </a:pPr>
            <a:endParaRPr lang="en-US" sz="2400" dirty="0"/>
          </a:p>
        </p:txBody>
      </p:sp>
      <p:sp>
        <p:nvSpPr>
          <p:cNvPr id="5" name="Rectangle 4"/>
          <p:cNvSpPr/>
          <p:nvPr/>
        </p:nvSpPr>
        <p:spPr>
          <a:xfrm>
            <a:off x="3429000" y="2819400"/>
            <a:ext cx="2209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Case number?</a:t>
            </a:r>
            <a:endParaRPr lang="en-US" dirty="0"/>
          </a:p>
        </p:txBody>
      </p:sp>
      <p:sp>
        <p:nvSpPr>
          <p:cNvPr id="6" name="Rectangle 5"/>
          <p:cNvSpPr/>
          <p:nvPr/>
        </p:nvSpPr>
        <p:spPr>
          <a:xfrm>
            <a:off x="609600" y="3886200"/>
            <a:ext cx="13716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Theft</a:t>
            </a:r>
            <a:endParaRPr lang="en-US" dirty="0"/>
          </a:p>
        </p:txBody>
      </p:sp>
      <p:sp>
        <p:nvSpPr>
          <p:cNvPr id="7" name="Rectangle 6"/>
          <p:cNvSpPr/>
          <p:nvPr/>
        </p:nvSpPr>
        <p:spPr>
          <a:xfrm>
            <a:off x="2590800" y="3886200"/>
            <a:ext cx="16002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smtClean="0"/>
              <a:t>B</a:t>
            </a:r>
            <a:r>
              <a:rPr lang="en-IN" dirty="0" smtClean="0"/>
              <a:t>attery</a:t>
            </a:r>
            <a:endParaRPr lang="en-US" dirty="0"/>
          </a:p>
        </p:txBody>
      </p:sp>
      <p:sp>
        <p:nvSpPr>
          <p:cNvPr id="8" name="Rectangle 7"/>
          <p:cNvSpPr/>
          <p:nvPr/>
        </p:nvSpPr>
        <p:spPr>
          <a:xfrm>
            <a:off x="7391400" y="3886200"/>
            <a:ext cx="13716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smtClean="0"/>
              <a:t>N</a:t>
            </a:r>
            <a:r>
              <a:rPr lang="en-IN" dirty="0" smtClean="0"/>
              <a:t>arcotics</a:t>
            </a:r>
            <a:endParaRPr lang="en-US" dirty="0"/>
          </a:p>
        </p:txBody>
      </p:sp>
      <p:sp>
        <p:nvSpPr>
          <p:cNvPr id="9" name="Rectangle 8"/>
          <p:cNvSpPr/>
          <p:nvPr/>
        </p:nvSpPr>
        <p:spPr>
          <a:xfrm>
            <a:off x="4953000" y="3886200"/>
            <a:ext cx="19050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smtClean="0"/>
              <a:t>C</a:t>
            </a:r>
            <a:r>
              <a:rPr lang="en-IN" dirty="0" smtClean="0"/>
              <a:t>riminal damage</a:t>
            </a:r>
            <a:endParaRPr lang="en-US" dirty="0"/>
          </a:p>
        </p:txBody>
      </p:sp>
      <p:cxnSp>
        <p:nvCxnSpPr>
          <p:cNvPr id="22" name="Straight Connector 21"/>
          <p:cNvCxnSpPr/>
          <p:nvPr/>
        </p:nvCxnSpPr>
        <p:spPr>
          <a:xfrm>
            <a:off x="4495800" y="3352800"/>
            <a:ext cx="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143000" y="3581400"/>
            <a:ext cx="685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143000" y="35814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352800" y="35814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943600" y="35814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001000" y="35814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381000" y="5029200"/>
            <a:ext cx="5334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1</a:t>
            </a:r>
            <a:endParaRPr lang="en-US" dirty="0"/>
          </a:p>
        </p:txBody>
      </p:sp>
      <p:sp>
        <p:nvSpPr>
          <p:cNvPr id="81" name="Rectangle 80"/>
          <p:cNvSpPr/>
          <p:nvPr/>
        </p:nvSpPr>
        <p:spPr>
          <a:xfrm>
            <a:off x="8153400" y="4953000"/>
            <a:ext cx="5334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0</a:t>
            </a:r>
            <a:endParaRPr lang="en-US" dirty="0"/>
          </a:p>
        </p:txBody>
      </p:sp>
      <p:sp>
        <p:nvSpPr>
          <p:cNvPr id="87" name="Rectangle 86"/>
          <p:cNvSpPr/>
          <p:nvPr/>
        </p:nvSpPr>
        <p:spPr>
          <a:xfrm>
            <a:off x="7162800" y="4953000"/>
            <a:ext cx="5334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1</a:t>
            </a:r>
            <a:endParaRPr lang="en-US" dirty="0"/>
          </a:p>
        </p:txBody>
      </p:sp>
      <p:sp>
        <p:nvSpPr>
          <p:cNvPr id="88" name="Rectangle 87"/>
          <p:cNvSpPr/>
          <p:nvPr/>
        </p:nvSpPr>
        <p:spPr>
          <a:xfrm>
            <a:off x="4953000" y="4953000"/>
            <a:ext cx="5334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1</a:t>
            </a:r>
            <a:endParaRPr lang="en-US" dirty="0"/>
          </a:p>
        </p:txBody>
      </p:sp>
      <p:sp>
        <p:nvSpPr>
          <p:cNvPr id="89" name="Rectangle 88"/>
          <p:cNvSpPr/>
          <p:nvPr/>
        </p:nvSpPr>
        <p:spPr>
          <a:xfrm>
            <a:off x="2590800" y="5029200"/>
            <a:ext cx="5334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1</a:t>
            </a:r>
            <a:endParaRPr lang="en-US" dirty="0"/>
          </a:p>
        </p:txBody>
      </p:sp>
      <p:sp>
        <p:nvSpPr>
          <p:cNvPr id="90" name="Rectangle 89"/>
          <p:cNvSpPr/>
          <p:nvPr/>
        </p:nvSpPr>
        <p:spPr>
          <a:xfrm>
            <a:off x="1524000" y="5029200"/>
            <a:ext cx="5334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0</a:t>
            </a:r>
            <a:endParaRPr lang="en-US" dirty="0"/>
          </a:p>
        </p:txBody>
      </p:sp>
      <p:sp>
        <p:nvSpPr>
          <p:cNvPr id="91" name="Rectangle 90"/>
          <p:cNvSpPr/>
          <p:nvPr/>
        </p:nvSpPr>
        <p:spPr>
          <a:xfrm>
            <a:off x="6096000" y="4953000"/>
            <a:ext cx="5334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0</a:t>
            </a:r>
            <a:endParaRPr lang="en-US" dirty="0"/>
          </a:p>
        </p:txBody>
      </p:sp>
      <p:sp>
        <p:nvSpPr>
          <p:cNvPr id="92" name="Rectangle 91"/>
          <p:cNvSpPr/>
          <p:nvPr/>
        </p:nvSpPr>
        <p:spPr>
          <a:xfrm>
            <a:off x="3657600" y="5029200"/>
            <a:ext cx="5334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0</a:t>
            </a:r>
            <a:endParaRPr lang="en-US" dirty="0"/>
          </a:p>
        </p:txBody>
      </p:sp>
      <p:cxnSp>
        <p:nvCxnSpPr>
          <p:cNvPr id="94" name="Straight Arrow Connector 93"/>
          <p:cNvCxnSpPr>
            <a:stCxn id="6" idx="2"/>
            <a:endCxn id="90" idx="0"/>
          </p:cNvCxnSpPr>
          <p:nvPr/>
        </p:nvCxnSpPr>
        <p:spPr>
          <a:xfrm>
            <a:off x="1295400" y="4267200"/>
            <a:ext cx="4953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6" idx="2"/>
            <a:endCxn id="79" idx="0"/>
          </p:cNvCxnSpPr>
          <p:nvPr/>
        </p:nvCxnSpPr>
        <p:spPr>
          <a:xfrm flipH="1">
            <a:off x="647700" y="4267200"/>
            <a:ext cx="6477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endCxn id="91" idx="0"/>
          </p:cNvCxnSpPr>
          <p:nvPr/>
        </p:nvCxnSpPr>
        <p:spPr>
          <a:xfrm>
            <a:off x="5791200" y="4267200"/>
            <a:ext cx="5715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3352800" y="4267200"/>
            <a:ext cx="4953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2667000" y="4267200"/>
            <a:ext cx="6477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endCxn id="88" idx="0"/>
          </p:cNvCxnSpPr>
          <p:nvPr/>
        </p:nvCxnSpPr>
        <p:spPr>
          <a:xfrm flipH="1">
            <a:off x="5219700" y="4267200"/>
            <a:ext cx="5334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endCxn id="87" idx="0"/>
          </p:cNvCxnSpPr>
          <p:nvPr/>
        </p:nvCxnSpPr>
        <p:spPr>
          <a:xfrm flipH="1">
            <a:off x="7429500" y="4267200"/>
            <a:ext cx="4953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7924800" y="4267200"/>
            <a:ext cx="4953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a:xfrm>
            <a:off x="457200" y="4419600"/>
            <a:ext cx="485518" cy="369332"/>
          </a:xfrm>
          <a:prstGeom prst="rect">
            <a:avLst/>
          </a:prstGeom>
        </p:spPr>
        <p:txBody>
          <a:bodyPr wrap="none">
            <a:spAutoFit/>
          </a:bodyPr>
          <a:lstStyle/>
          <a:p>
            <a:r>
              <a:rPr lang="en-US" dirty="0" smtClean="0"/>
              <a:t>Yes</a:t>
            </a:r>
            <a:endParaRPr lang="en-US" dirty="0"/>
          </a:p>
        </p:txBody>
      </p:sp>
      <p:sp>
        <p:nvSpPr>
          <p:cNvPr id="127" name="Rectangle 126"/>
          <p:cNvSpPr/>
          <p:nvPr/>
        </p:nvSpPr>
        <p:spPr>
          <a:xfrm>
            <a:off x="2514600" y="4419600"/>
            <a:ext cx="485518" cy="369332"/>
          </a:xfrm>
          <a:prstGeom prst="rect">
            <a:avLst/>
          </a:prstGeom>
        </p:spPr>
        <p:txBody>
          <a:bodyPr wrap="none">
            <a:spAutoFit/>
          </a:bodyPr>
          <a:lstStyle/>
          <a:p>
            <a:r>
              <a:rPr lang="en-US" dirty="0" smtClean="0"/>
              <a:t>Yes</a:t>
            </a:r>
            <a:endParaRPr lang="en-US" dirty="0"/>
          </a:p>
        </p:txBody>
      </p:sp>
      <p:sp>
        <p:nvSpPr>
          <p:cNvPr id="128" name="Rectangle 127"/>
          <p:cNvSpPr/>
          <p:nvPr/>
        </p:nvSpPr>
        <p:spPr>
          <a:xfrm>
            <a:off x="4953000" y="4419600"/>
            <a:ext cx="485518" cy="369332"/>
          </a:xfrm>
          <a:prstGeom prst="rect">
            <a:avLst/>
          </a:prstGeom>
        </p:spPr>
        <p:txBody>
          <a:bodyPr wrap="none">
            <a:spAutoFit/>
          </a:bodyPr>
          <a:lstStyle/>
          <a:p>
            <a:r>
              <a:rPr lang="en-US" dirty="0" smtClean="0"/>
              <a:t>Yes</a:t>
            </a:r>
            <a:endParaRPr lang="en-US" dirty="0"/>
          </a:p>
        </p:txBody>
      </p:sp>
      <p:sp>
        <p:nvSpPr>
          <p:cNvPr id="129" name="Rectangle 128"/>
          <p:cNvSpPr/>
          <p:nvPr/>
        </p:nvSpPr>
        <p:spPr>
          <a:xfrm>
            <a:off x="7239000" y="4419600"/>
            <a:ext cx="485518" cy="369332"/>
          </a:xfrm>
          <a:prstGeom prst="rect">
            <a:avLst/>
          </a:prstGeom>
        </p:spPr>
        <p:txBody>
          <a:bodyPr wrap="none">
            <a:spAutoFit/>
          </a:bodyPr>
          <a:lstStyle/>
          <a:p>
            <a:r>
              <a:rPr lang="en-US" dirty="0" smtClean="0"/>
              <a:t>Yes</a:t>
            </a:r>
            <a:endParaRPr lang="en-US" dirty="0"/>
          </a:p>
        </p:txBody>
      </p:sp>
      <p:sp>
        <p:nvSpPr>
          <p:cNvPr id="130" name="Rectangle 129"/>
          <p:cNvSpPr/>
          <p:nvPr/>
        </p:nvSpPr>
        <p:spPr>
          <a:xfrm>
            <a:off x="1524000" y="4419600"/>
            <a:ext cx="455574" cy="369332"/>
          </a:xfrm>
          <a:prstGeom prst="rect">
            <a:avLst/>
          </a:prstGeom>
        </p:spPr>
        <p:txBody>
          <a:bodyPr wrap="none">
            <a:spAutoFit/>
          </a:bodyPr>
          <a:lstStyle/>
          <a:p>
            <a:r>
              <a:rPr lang="en-US" dirty="0" smtClean="0"/>
              <a:t>No</a:t>
            </a:r>
            <a:endParaRPr lang="en-US" dirty="0"/>
          </a:p>
        </p:txBody>
      </p:sp>
      <p:sp>
        <p:nvSpPr>
          <p:cNvPr id="131" name="Rectangle 130"/>
          <p:cNvSpPr/>
          <p:nvPr/>
        </p:nvSpPr>
        <p:spPr>
          <a:xfrm>
            <a:off x="3581400" y="4419600"/>
            <a:ext cx="455574" cy="369332"/>
          </a:xfrm>
          <a:prstGeom prst="rect">
            <a:avLst/>
          </a:prstGeom>
        </p:spPr>
        <p:txBody>
          <a:bodyPr wrap="none">
            <a:spAutoFit/>
          </a:bodyPr>
          <a:lstStyle/>
          <a:p>
            <a:r>
              <a:rPr lang="en-US" dirty="0" smtClean="0"/>
              <a:t>No</a:t>
            </a:r>
            <a:endParaRPr lang="en-US" dirty="0"/>
          </a:p>
        </p:txBody>
      </p:sp>
      <p:sp>
        <p:nvSpPr>
          <p:cNvPr id="132" name="Rectangle 131"/>
          <p:cNvSpPr/>
          <p:nvPr/>
        </p:nvSpPr>
        <p:spPr>
          <a:xfrm>
            <a:off x="6096000" y="4419600"/>
            <a:ext cx="455574" cy="369332"/>
          </a:xfrm>
          <a:prstGeom prst="rect">
            <a:avLst/>
          </a:prstGeom>
        </p:spPr>
        <p:txBody>
          <a:bodyPr wrap="none">
            <a:spAutoFit/>
          </a:bodyPr>
          <a:lstStyle/>
          <a:p>
            <a:r>
              <a:rPr lang="en-US" dirty="0" smtClean="0"/>
              <a:t>No</a:t>
            </a:r>
            <a:endParaRPr lang="en-US" dirty="0"/>
          </a:p>
        </p:txBody>
      </p:sp>
      <p:sp>
        <p:nvSpPr>
          <p:cNvPr id="133" name="Rectangle 132"/>
          <p:cNvSpPr/>
          <p:nvPr/>
        </p:nvSpPr>
        <p:spPr>
          <a:xfrm>
            <a:off x="8229600" y="4419600"/>
            <a:ext cx="455574" cy="369332"/>
          </a:xfrm>
          <a:prstGeom prst="rect">
            <a:avLst/>
          </a:prstGeom>
        </p:spPr>
        <p:txBody>
          <a:bodyPr wrap="none">
            <a:spAutoFit/>
          </a:bodyPr>
          <a:lstStyle/>
          <a:p>
            <a:r>
              <a:rPr lang="en-US" dirty="0" smtClean="0"/>
              <a:t>No</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2E8BB33-79AE-CDC2-71E9-055B6778AA9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685800"/>
            <a:ext cx="8742409" cy="3733800"/>
          </a:xfrm>
          <a:prstGeom prst="rect">
            <a:avLst/>
          </a:prstGeom>
        </p:spPr>
      </p:pic>
      <p:graphicFrame>
        <p:nvGraphicFramePr>
          <p:cNvPr id="6" name="Table 5"/>
          <p:cNvGraphicFramePr>
            <a:graphicFrameLocks noGrp="1"/>
          </p:cNvGraphicFramePr>
          <p:nvPr/>
        </p:nvGraphicFramePr>
        <p:xfrm>
          <a:off x="762000" y="4953000"/>
          <a:ext cx="7620000" cy="685800"/>
        </p:xfrm>
        <a:graphic>
          <a:graphicData uri="http://schemas.openxmlformats.org/drawingml/2006/table">
            <a:tbl>
              <a:tblPr/>
              <a:tblGrid>
                <a:gridCol w="3810000"/>
                <a:gridCol w="3810000"/>
              </a:tblGrid>
              <a:tr h="342900">
                <a:tc>
                  <a:txBody>
                    <a:bodyPr/>
                    <a:lstStyle/>
                    <a:p>
                      <a:pPr marL="0" marR="0" algn="ctr">
                        <a:lnSpc>
                          <a:spcPct val="150000"/>
                        </a:lnSpc>
                        <a:spcBef>
                          <a:spcPts val="0"/>
                        </a:spcBef>
                        <a:spcAft>
                          <a:spcPts val="0"/>
                        </a:spcAft>
                      </a:pPr>
                      <a:r>
                        <a:rPr lang="en-IN" sz="1200" dirty="0">
                          <a:latin typeface="Arial"/>
                          <a:ea typeface="Calibri"/>
                          <a:cs typeface="Times New Roman"/>
                        </a:rPr>
                        <a:t>Training Accuracy</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latin typeface="Arial"/>
                          <a:ea typeface="Calibri"/>
                          <a:cs typeface="Times New Roman"/>
                        </a:rPr>
                        <a:t>Testing Accuracy</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2900">
                <a:tc>
                  <a:txBody>
                    <a:bodyPr/>
                    <a:lstStyle/>
                    <a:p>
                      <a:pPr marL="0" marR="0" algn="ctr">
                        <a:lnSpc>
                          <a:spcPct val="150000"/>
                        </a:lnSpc>
                        <a:spcBef>
                          <a:spcPts val="0"/>
                        </a:spcBef>
                        <a:spcAft>
                          <a:spcPts val="0"/>
                        </a:spcAft>
                      </a:pPr>
                      <a:r>
                        <a:rPr lang="en-IN" sz="1200" dirty="0">
                          <a:latin typeface="Arial"/>
                          <a:ea typeface="Calibri"/>
                          <a:cs typeface="Times New Roman"/>
                        </a:rPr>
                        <a:t>55%</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dirty="0">
                          <a:latin typeface="Arial"/>
                          <a:ea typeface="Calibri"/>
                          <a:cs typeface="Times New Roman"/>
                        </a:rPr>
                        <a:t>54%</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132654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4038600" cy="685800"/>
          </a:xfrm>
        </p:spPr>
        <p:txBody>
          <a:bodyPr>
            <a:normAutofit/>
          </a:bodyPr>
          <a:lstStyle/>
          <a:p>
            <a:r>
              <a:rPr lang="en-IN" sz="3200" b="1" u="sng" dirty="0" smtClean="0">
                <a:latin typeface="Arial" pitchFamily="34" charset="0"/>
                <a:cs typeface="Arial" pitchFamily="34" charset="0"/>
              </a:rPr>
              <a:t>RANDOM FOREST </a:t>
            </a:r>
            <a:endParaRPr lang="en-US" sz="3200" u="sng" dirty="0">
              <a:latin typeface="Arial" pitchFamily="34" charset="0"/>
              <a:cs typeface="Arial" pitchFamily="34" charset="0"/>
            </a:endParaRPr>
          </a:p>
        </p:txBody>
      </p:sp>
      <p:sp>
        <p:nvSpPr>
          <p:cNvPr id="5" name="Content Placeholder 4"/>
          <p:cNvSpPr>
            <a:spLocks noGrp="1"/>
          </p:cNvSpPr>
          <p:nvPr>
            <p:ph idx="1"/>
          </p:nvPr>
        </p:nvSpPr>
        <p:spPr>
          <a:xfrm>
            <a:off x="152400" y="1066800"/>
            <a:ext cx="8534400" cy="5059363"/>
          </a:xfrm>
        </p:spPr>
        <p:txBody>
          <a:bodyPr>
            <a:normAutofit/>
          </a:bodyPr>
          <a:lstStyle/>
          <a:p>
            <a:r>
              <a:rPr lang="en-US" sz="2400" dirty="0" smtClean="0"/>
              <a:t>Random forests combine the predictions of multiple decision trees</a:t>
            </a:r>
            <a:r>
              <a:rPr lang="en-US" sz="2400" dirty="0" smtClean="0"/>
              <a:t>.</a:t>
            </a:r>
          </a:p>
          <a:p>
            <a:r>
              <a:rPr lang="en-IN" sz="2400" dirty="0" smtClean="0"/>
              <a:t> </a:t>
            </a:r>
            <a:r>
              <a:rPr lang="en-IN" sz="2400" dirty="0" smtClean="0"/>
              <a:t>Random forest is a meta estimator that fits a number of decision tree classifiers on various sub-samples of the </a:t>
            </a:r>
            <a:r>
              <a:rPr lang="en-IN" sz="2400" dirty="0" smtClean="0"/>
              <a:t>dataset and uses averaging to improve the predictive accuracy.</a:t>
            </a:r>
            <a:r>
              <a:rPr lang="en-US" sz="2400" dirty="0" smtClean="0"/>
              <a:t> </a:t>
            </a:r>
          </a:p>
          <a:p>
            <a:r>
              <a:rPr lang="en-US" sz="2400" dirty="0" smtClean="0"/>
              <a:t>Select </a:t>
            </a:r>
            <a:r>
              <a:rPr lang="en-US" sz="2400" dirty="0" smtClean="0"/>
              <a:t>random samples from a given dataset</a:t>
            </a:r>
            <a:r>
              <a:rPr lang="en-US" sz="2400" dirty="0" smtClean="0"/>
              <a:t>.</a:t>
            </a:r>
          </a:p>
          <a:p>
            <a:r>
              <a:rPr lang="en-US" sz="2400" dirty="0" smtClean="0"/>
              <a:t>Construct </a:t>
            </a:r>
            <a:r>
              <a:rPr lang="en-US" sz="2400" dirty="0" smtClean="0"/>
              <a:t>a decision tree for each sample and get a prediction result from each decision tree</a:t>
            </a:r>
            <a:r>
              <a:rPr lang="en-US" sz="2400" dirty="0" smtClean="0"/>
              <a:t>.</a:t>
            </a:r>
          </a:p>
          <a:p>
            <a:r>
              <a:rPr lang="en-US" sz="2400" dirty="0" smtClean="0"/>
              <a:t>Perform </a:t>
            </a:r>
            <a:r>
              <a:rPr lang="en-US" sz="2400" dirty="0" smtClean="0"/>
              <a:t>a vote for each predicted result</a:t>
            </a:r>
            <a:r>
              <a:rPr lang="en-US" sz="2400" dirty="0" smtClean="0"/>
              <a:t>.</a:t>
            </a:r>
          </a:p>
          <a:p>
            <a:r>
              <a:rPr lang="en-US" sz="2400" dirty="0" smtClean="0"/>
              <a:t>Select </a:t>
            </a:r>
            <a:r>
              <a:rPr lang="en-US" sz="2400" dirty="0" smtClean="0"/>
              <a:t>the prediction result with the most votes as the final prediction.</a:t>
            </a:r>
            <a:endParaRPr lang="en-US" sz="2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Smart\Pictures\Screenshots\Screenshot (156).png"/>
          <p:cNvPicPr>
            <a:picLocks noGrp="1"/>
          </p:cNvPicPr>
          <p:nvPr>
            <p:ph idx="1"/>
          </p:nvPr>
        </p:nvPicPr>
        <p:blipFill>
          <a:blip r:embed="rId2" cstate="print"/>
          <a:srcRect/>
          <a:stretch>
            <a:fillRect/>
          </a:stretch>
        </p:blipFill>
        <p:spPr bwMode="auto">
          <a:xfrm>
            <a:off x="381000" y="762000"/>
            <a:ext cx="8229600" cy="3124200"/>
          </a:xfrm>
          <a:prstGeom prst="rect">
            <a:avLst/>
          </a:prstGeom>
          <a:noFill/>
          <a:ln w="9525">
            <a:noFill/>
            <a:miter lim="800000"/>
            <a:headEnd/>
            <a:tailEnd/>
          </a:ln>
        </p:spPr>
      </p:pic>
      <p:graphicFrame>
        <p:nvGraphicFramePr>
          <p:cNvPr id="6" name="Table 5"/>
          <p:cNvGraphicFramePr>
            <a:graphicFrameLocks noGrp="1"/>
          </p:cNvGraphicFramePr>
          <p:nvPr/>
        </p:nvGraphicFramePr>
        <p:xfrm>
          <a:off x="533400" y="4572000"/>
          <a:ext cx="7620000" cy="624840"/>
        </p:xfrm>
        <a:graphic>
          <a:graphicData uri="http://schemas.openxmlformats.org/drawingml/2006/table">
            <a:tbl>
              <a:tblPr/>
              <a:tblGrid>
                <a:gridCol w="3810000"/>
                <a:gridCol w="3810000"/>
              </a:tblGrid>
              <a:tr h="312420">
                <a:tc>
                  <a:txBody>
                    <a:bodyPr/>
                    <a:lstStyle/>
                    <a:p>
                      <a:pPr marL="0" marR="0" algn="ctr">
                        <a:lnSpc>
                          <a:spcPct val="150000"/>
                        </a:lnSpc>
                        <a:spcBef>
                          <a:spcPts val="0"/>
                        </a:spcBef>
                        <a:spcAft>
                          <a:spcPts val="0"/>
                        </a:spcAft>
                      </a:pPr>
                      <a:r>
                        <a:rPr lang="en-IN" sz="1200" dirty="0">
                          <a:latin typeface="Arial"/>
                          <a:ea typeface="Calibri"/>
                          <a:cs typeface="Times New Roman"/>
                        </a:rPr>
                        <a:t>Training Accuracy</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latin typeface="Arial"/>
                          <a:ea typeface="Calibri"/>
                          <a:cs typeface="Times New Roman"/>
                        </a:rPr>
                        <a:t>Testing Accuracy</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2420">
                <a:tc>
                  <a:txBody>
                    <a:bodyPr/>
                    <a:lstStyle/>
                    <a:p>
                      <a:pPr marL="0" marR="0" algn="ctr">
                        <a:lnSpc>
                          <a:spcPct val="150000"/>
                        </a:lnSpc>
                        <a:spcBef>
                          <a:spcPts val="0"/>
                        </a:spcBef>
                        <a:spcAft>
                          <a:spcPts val="0"/>
                        </a:spcAft>
                      </a:pPr>
                      <a:r>
                        <a:rPr lang="en-IN" sz="1200" dirty="0">
                          <a:latin typeface="Arial"/>
                          <a:ea typeface="Calibri"/>
                          <a:cs typeface="Times New Roman"/>
                        </a:rPr>
                        <a:t>100%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dirty="0">
                          <a:latin typeface="Arial"/>
                          <a:ea typeface="Calibri"/>
                          <a:cs typeface="Times New Roman"/>
                        </a:rPr>
                        <a:t>60%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90443" y="914400"/>
            <a:ext cx="8624957" cy="5410200"/>
          </a:xfrm>
          <a:prstGeom prst="rect">
            <a:avLst/>
          </a:prstGeom>
          <a:noFill/>
          <a:ln w="9525">
            <a:noFill/>
            <a:miter lim="800000"/>
            <a:headEnd/>
            <a:tailEnd/>
          </a:ln>
        </p:spPr>
      </p:pic>
      <p:sp>
        <p:nvSpPr>
          <p:cNvPr id="3" name="Rectangle 2"/>
          <p:cNvSpPr/>
          <p:nvPr/>
        </p:nvSpPr>
        <p:spPr>
          <a:xfrm>
            <a:off x="304800" y="152400"/>
            <a:ext cx="3962400" cy="584775"/>
          </a:xfrm>
          <a:prstGeom prst="rect">
            <a:avLst/>
          </a:prstGeom>
        </p:spPr>
        <p:txBody>
          <a:bodyPr wrap="square">
            <a:spAutoFit/>
          </a:bodyPr>
          <a:lstStyle/>
          <a:p>
            <a:r>
              <a:rPr lang="en-US" sz="3200" b="1" u="sng" dirty="0" smtClean="0">
                <a:latin typeface="Arial" pitchFamily="34" charset="0"/>
                <a:cs typeface="Arial" pitchFamily="34" charset="0"/>
              </a:rPr>
              <a:t>WORK FLOW</a:t>
            </a:r>
            <a:endParaRPr lang="en-IN" sz="3200" b="1" u="sng" dirty="0">
              <a:latin typeface="Arial" pitchFamily="34" charset="0"/>
              <a:cs typeface="Arial"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04800"/>
            <a:ext cx="7810151" cy="584775"/>
          </a:xfrm>
          <a:prstGeom prst="rect">
            <a:avLst/>
          </a:prstGeom>
        </p:spPr>
        <p:txBody>
          <a:bodyPr wrap="none">
            <a:spAutoFit/>
          </a:bodyPr>
          <a:lstStyle/>
          <a:p>
            <a:r>
              <a:rPr lang="en-US" sz="3200" b="1" u="sng" dirty="0" smtClean="0">
                <a:latin typeface="Arial" pitchFamily="34" charset="0"/>
                <a:cs typeface="Arial" pitchFamily="34" charset="0"/>
              </a:rPr>
              <a:t>Prediction Of </a:t>
            </a:r>
            <a:r>
              <a:rPr lang="en-US" sz="3200" b="1" u="sng" dirty="0" smtClean="0">
                <a:latin typeface="Arial" pitchFamily="34" charset="0"/>
                <a:cs typeface="Arial" pitchFamily="34" charset="0"/>
              </a:rPr>
              <a:t>Multi Class </a:t>
            </a:r>
            <a:r>
              <a:rPr lang="en-US" sz="3200" b="1" u="sng" dirty="0" smtClean="0">
                <a:latin typeface="Arial" pitchFamily="34" charset="0"/>
                <a:cs typeface="Arial" pitchFamily="34" charset="0"/>
              </a:rPr>
              <a:t>Classification</a:t>
            </a:r>
            <a:endParaRPr lang="en-US" sz="3200" b="1" u="sng" dirty="0">
              <a:latin typeface="Arial" pitchFamily="34" charset="0"/>
              <a:cs typeface="Arial" pitchFamily="34" charset="0"/>
            </a:endParaRPr>
          </a:p>
        </p:txBody>
      </p:sp>
      <p:pic>
        <p:nvPicPr>
          <p:cNvPr id="54274" name="Picture 2" descr="C:\Users\Smart\Downloads\WhatsApp Image 2022-05-30 at 1.09.57 PM (1).jpeg"/>
          <p:cNvPicPr>
            <a:picLocks noChangeAspect="1" noChangeArrowheads="1"/>
          </p:cNvPicPr>
          <p:nvPr/>
        </p:nvPicPr>
        <p:blipFill>
          <a:blip r:embed="rId2" cstate="print"/>
          <a:srcRect/>
          <a:stretch>
            <a:fillRect/>
          </a:stretch>
        </p:blipFill>
        <p:spPr bwMode="auto">
          <a:xfrm>
            <a:off x="4953000" y="4648200"/>
            <a:ext cx="3581399" cy="1219200"/>
          </a:xfrm>
          <a:prstGeom prst="rect">
            <a:avLst/>
          </a:prstGeom>
          <a:noFill/>
        </p:spPr>
      </p:pic>
      <p:pic>
        <p:nvPicPr>
          <p:cNvPr id="54275" name="Picture 3" descr="C:\Users\Smart\Downloads\WhatsApp Image 2022-05-30 at 1.09.59 PM (3).jpeg"/>
          <p:cNvPicPr>
            <a:picLocks noChangeAspect="1" noChangeArrowheads="1"/>
          </p:cNvPicPr>
          <p:nvPr/>
        </p:nvPicPr>
        <p:blipFill>
          <a:blip r:embed="rId3" cstate="print"/>
          <a:srcRect/>
          <a:stretch>
            <a:fillRect/>
          </a:stretch>
        </p:blipFill>
        <p:spPr bwMode="auto">
          <a:xfrm>
            <a:off x="304800" y="1676400"/>
            <a:ext cx="3657600" cy="1447800"/>
          </a:xfrm>
          <a:prstGeom prst="rect">
            <a:avLst/>
          </a:prstGeom>
          <a:noFill/>
        </p:spPr>
      </p:pic>
      <p:pic>
        <p:nvPicPr>
          <p:cNvPr id="54276" name="Picture 4" descr="C:\Users\Smart\Downloads\WhatsApp Image 2022-05-30 at 1.09.59 PM (4).jpeg"/>
          <p:cNvPicPr>
            <a:picLocks noChangeAspect="1" noChangeArrowheads="1"/>
          </p:cNvPicPr>
          <p:nvPr/>
        </p:nvPicPr>
        <p:blipFill>
          <a:blip r:embed="rId4" cstate="print"/>
          <a:srcRect/>
          <a:stretch>
            <a:fillRect/>
          </a:stretch>
        </p:blipFill>
        <p:spPr bwMode="auto">
          <a:xfrm>
            <a:off x="4876800" y="1676400"/>
            <a:ext cx="3581400" cy="1295400"/>
          </a:xfrm>
          <a:prstGeom prst="rect">
            <a:avLst/>
          </a:prstGeom>
          <a:noFill/>
        </p:spPr>
      </p:pic>
      <p:sp>
        <p:nvSpPr>
          <p:cNvPr id="8" name="Rectangle 7"/>
          <p:cNvSpPr/>
          <p:nvPr/>
        </p:nvSpPr>
        <p:spPr>
          <a:xfrm>
            <a:off x="304800" y="1219200"/>
            <a:ext cx="2189702" cy="461665"/>
          </a:xfrm>
          <a:prstGeom prst="rect">
            <a:avLst/>
          </a:prstGeom>
        </p:spPr>
        <p:txBody>
          <a:bodyPr wrap="none">
            <a:spAutoFit/>
          </a:bodyPr>
          <a:lstStyle/>
          <a:p>
            <a:r>
              <a:rPr lang="en-IN" sz="2400" dirty="0" smtClean="0"/>
              <a:t>Theft Prediction</a:t>
            </a:r>
            <a:endParaRPr lang="en-US" sz="2400" dirty="0"/>
          </a:p>
        </p:txBody>
      </p:sp>
      <p:sp>
        <p:nvSpPr>
          <p:cNvPr id="9" name="Rectangle 8"/>
          <p:cNvSpPr/>
          <p:nvPr/>
        </p:nvSpPr>
        <p:spPr>
          <a:xfrm>
            <a:off x="5029200" y="1143000"/>
            <a:ext cx="2439770" cy="461665"/>
          </a:xfrm>
          <a:prstGeom prst="rect">
            <a:avLst/>
          </a:prstGeom>
        </p:spPr>
        <p:txBody>
          <a:bodyPr wrap="none">
            <a:spAutoFit/>
          </a:bodyPr>
          <a:lstStyle/>
          <a:p>
            <a:r>
              <a:rPr lang="en-IN" sz="2400" dirty="0" smtClean="0"/>
              <a:t>Battery </a:t>
            </a:r>
            <a:r>
              <a:rPr lang="en-IN" sz="2400" dirty="0" smtClean="0"/>
              <a:t>Prediction</a:t>
            </a:r>
            <a:endParaRPr lang="en-US" sz="2400" dirty="0"/>
          </a:p>
        </p:txBody>
      </p:sp>
      <p:pic>
        <p:nvPicPr>
          <p:cNvPr id="54277" name="Picture 5" descr="C:\Users\Smart\Downloads\WhatsApp Image 2022-06-03 at 12.38.10 AM.jpeg"/>
          <p:cNvPicPr>
            <a:picLocks noChangeAspect="1" noChangeArrowheads="1"/>
          </p:cNvPicPr>
          <p:nvPr/>
        </p:nvPicPr>
        <p:blipFill>
          <a:blip r:embed="rId5" cstate="print"/>
          <a:srcRect/>
          <a:stretch>
            <a:fillRect/>
          </a:stretch>
        </p:blipFill>
        <p:spPr bwMode="auto">
          <a:xfrm>
            <a:off x="457200" y="4749229"/>
            <a:ext cx="3543300" cy="1270571"/>
          </a:xfrm>
          <a:prstGeom prst="rect">
            <a:avLst/>
          </a:prstGeom>
          <a:noFill/>
        </p:spPr>
      </p:pic>
      <p:sp>
        <p:nvSpPr>
          <p:cNvPr id="11" name="Rectangle 10"/>
          <p:cNvSpPr/>
          <p:nvPr/>
        </p:nvSpPr>
        <p:spPr>
          <a:xfrm>
            <a:off x="457200" y="3962400"/>
            <a:ext cx="4191000" cy="461665"/>
          </a:xfrm>
          <a:prstGeom prst="rect">
            <a:avLst/>
          </a:prstGeom>
        </p:spPr>
        <p:txBody>
          <a:bodyPr wrap="square">
            <a:spAutoFit/>
          </a:bodyPr>
          <a:lstStyle/>
          <a:p>
            <a:r>
              <a:rPr lang="en-IN" sz="2400" dirty="0" smtClean="0"/>
              <a:t>C</a:t>
            </a:r>
            <a:r>
              <a:rPr lang="en-IN" sz="2400" dirty="0" smtClean="0"/>
              <a:t>riminal damage Prediction</a:t>
            </a:r>
            <a:endParaRPr lang="en-US" sz="2400" dirty="0"/>
          </a:p>
        </p:txBody>
      </p:sp>
      <p:sp>
        <p:nvSpPr>
          <p:cNvPr id="12" name="Rectangle 11"/>
          <p:cNvSpPr/>
          <p:nvPr/>
        </p:nvSpPr>
        <p:spPr>
          <a:xfrm>
            <a:off x="4876800" y="3886200"/>
            <a:ext cx="2690288" cy="461665"/>
          </a:xfrm>
          <a:prstGeom prst="rect">
            <a:avLst/>
          </a:prstGeom>
        </p:spPr>
        <p:txBody>
          <a:bodyPr wrap="none">
            <a:spAutoFit/>
          </a:bodyPr>
          <a:lstStyle/>
          <a:p>
            <a:r>
              <a:rPr lang="en-IN" sz="2400" dirty="0" smtClean="0"/>
              <a:t>N</a:t>
            </a:r>
            <a:r>
              <a:rPr lang="en-IN" sz="2400" dirty="0" smtClean="0"/>
              <a:t>arcotics </a:t>
            </a:r>
            <a:r>
              <a:rPr lang="en-IN" sz="2400" dirty="0" smtClean="0"/>
              <a:t>Prediction</a:t>
            </a: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382000" cy="457200"/>
          </a:xfrm>
        </p:spPr>
        <p:txBody>
          <a:bodyPr>
            <a:normAutofit fontScale="90000"/>
          </a:bodyPr>
          <a:lstStyle/>
          <a:p>
            <a:pPr lvl="0"/>
            <a:r>
              <a:rPr lang="en-US" sz="3600" b="1" u="sng" dirty="0" smtClean="0">
                <a:latin typeface="Arial" pitchFamily="34" charset="0"/>
                <a:ea typeface="Calibri" pitchFamily="34" charset="0"/>
                <a:cs typeface="Arial" pitchFamily="34" charset="0"/>
              </a:rPr>
              <a:t>MULTINOMINAL LOGISTIC </a:t>
            </a:r>
            <a:r>
              <a:rPr lang="en-US" sz="3600" b="1" u="sng" dirty="0" smtClean="0">
                <a:latin typeface="Arial" pitchFamily="34" charset="0"/>
                <a:ea typeface="Calibri" pitchFamily="34" charset="0"/>
                <a:cs typeface="Arial" pitchFamily="34" charset="0"/>
              </a:rPr>
              <a:t>REGRESSION </a:t>
            </a:r>
            <a:r>
              <a:rPr lang="en-US" sz="5400" b="1" u="sng" dirty="0" smtClean="0">
                <a:latin typeface="Arial" pitchFamily="34" charset="0"/>
                <a:cs typeface="Arial" pitchFamily="34" charset="0"/>
              </a:rPr>
              <a:t/>
            </a:r>
            <a:br>
              <a:rPr lang="en-US" sz="5400" b="1" u="sng" dirty="0" smtClean="0">
                <a:latin typeface="Arial" pitchFamily="34" charset="0"/>
                <a:cs typeface="Arial" pitchFamily="34" charset="0"/>
              </a:rPr>
            </a:br>
            <a:endParaRPr lang="en-US" b="1" u="sng" dirty="0"/>
          </a:p>
        </p:txBody>
      </p:sp>
      <p:sp>
        <p:nvSpPr>
          <p:cNvPr id="3" name="Content Placeholder 2"/>
          <p:cNvSpPr>
            <a:spLocks noGrp="1"/>
          </p:cNvSpPr>
          <p:nvPr>
            <p:ph idx="1"/>
          </p:nvPr>
        </p:nvSpPr>
        <p:spPr>
          <a:xfrm>
            <a:off x="457200" y="990600"/>
            <a:ext cx="8229600" cy="5638800"/>
          </a:xfrm>
        </p:spPr>
        <p:txBody>
          <a:bodyPr>
            <a:noAutofit/>
          </a:bodyPr>
          <a:lstStyle/>
          <a:p>
            <a:r>
              <a:rPr lang="en-US" sz="2400" dirty="0" smtClean="0"/>
              <a:t>Multinomial logistic regression is an extension of logistic regression for multi-class </a:t>
            </a:r>
            <a:r>
              <a:rPr lang="en-US" sz="2400" dirty="0" smtClean="0"/>
              <a:t>classification.</a:t>
            </a:r>
          </a:p>
          <a:p>
            <a:r>
              <a:rPr lang="en-US" sz="2400" dirty="0" smtClean="0"/>
              <a:t>Problem transformed into multiple binary classification </a:t>
            </a:r>
            <a:r>
              <a:rPr lang="en-US" sz="2400" dirty="0" smtClean="0"/>
              <a:t>problems.</a:t>
            </a:r>
          </a:p>
          <a:p>
            <a:r>
              <a:rPr lang="en-US" sz="2400" dirty="0" smtClean="0">
                <a:cs typeface="Arial" pitchFamily="34" charset="0"/>
              </a:rPr>
              <a:t>The logistic regression() function was used to implement the model, it was then fit into the trained data. </a:t>
            </a:r>
          </a:p>
          <a:p>
            <a:r>
              <a:rPr lang="en-US" sz="2400" dirty="0" smtClean="0">
                <a:cs typeface="Arial" pitchFamily="34" charset="0"/>
              </a:rPr>
              <a:t>The fit model was then tested on the test set in to check the performance of the developed </a:t>
            </a:r>
            <a:r>
              <a:rPr lang="en-US" sz="2400" dirty="0" smtClean="0">
                <a:cs typeface="Arial" pitchFamily="34" charset="0"/>
              </a:rPr>
              <a:t>model.</a:t>
            </a:r>
          </a:p>
          <a:p>
            <a:r>
              <a:rPr lang="en-US" sz="2400" dirty="0" err="1" smtClean="0"/>
              <a:t>Logestic</a:t>
            </a:r>
            <a:r>
              <a:rPr lang="en-US" sz="2400" dirty="0" smtClean="0"/>
              <a:t> regression uses a </a:t>
            </a:r>
            <a:r>
              <a:rPr lang="en-US" sz="2400" dirty="0" err="1" smtClean="0"/>
              <a:t>siogmoid</a:t>
            </a:r>
            <a:r>
              <a:rPr lang="en-US" sz="2400" dirty="0" smtClean="0"/>
              <a:t> function to predict the output</a:t>
            </a:r>
            <a:r>
              <a:rPr lang="en-US" sz="2400" dirty="0" smtClean="0"/>
              <a:t>. The </a:t>
            </a:r>
            <a:r>
              <a:rPr lang="en-US" sz="2400" dirty="0" smtClean="0"/>
              <a:t>sigmoid </a:t>
            </a:r>
            <a:r>
              <a:rPr lang="en-US" sz="2400" dirty="0" err="1" smtClean="0"/>
              <a:t>fuction</a:t>
            </a:r>
            <a:r>
              <a:rPr lang="en-US" sz="2400" dirty="0" smtClean="0"/>
              <a:t> returns a value from 0 to 1.Take threshold as 0.5      </a:t>
            </a:r>
          </a:p>
          <a:p>
            <a:r>
              <a:rPr lang="en-US" sz="2400" dirty="0" smtClean="0"/>
              <a:t>If </a:t>
            </a:r>
            <a:r>
              <a:rPr lang="en-US" sz="2400" dirty="0" smtClean="0"/>
              <a:t>the sigmoid function returns a value greater than or equal to 0.5, then the output take it as 1 and if the value is less than 0.5,it take it as 0</a:t>
            </a:r>
            <a:endParaRPr lang="en-US" sz="2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EC571A0B-BA1F-BC2B-E4E0-68C545078A9B}"/>
              </a:ext>
            </a:extLst>
          </p:cNvPr>
          <p:cNvPicPr>
            <a:picLocks noChangeAspect="1"/>
          </p:cNvPicPr>
          <p:nvPr/>
        </p:nvPicPr>
        <p:blipFill>
          <a:blip r:embed="rId2" cstate="print"/>
          <a:stretch>
            <a:fillRect/>
          </a:stretch>
        </p:blipFill>
        <p:spPr>
          <a:xfrm>
            <a:off x="381000" y="609600"/>
            <a:ext cx="7924800" cy="3962400"/>
          </a:xfrm>
          <a:prstGeom prst="rect">
            <a:avLst/>
          </a:prstGeom>
        </p:spPr>
      </p:pic>
      <p:graphicFrame>
        <p:nvGraphicFramePr>
          <p:cNvPr id="3" name="Table 2"/>
          <p:cNvGraphicFramePr>
            <a:graphicFrameLocks noGrp="1"/>
          </p:cNvGraphicFramePr>
          <p:nvPr/>
        </p:nvGraphicFramePr>
        <p:xfrm>
          <a:off x="609600" y="5181600"/>
          <a:ext cx="7848600" cy="685800"/>
        </p:xfrm>
        <a:graphic>
          <a:graphicData uri="http://schemas.openxmlformats.org/drawingml/2006/table">
            <a:tbl>
              <a:tblPr/>
              <a:tblGrid>
                <a:gridCol w="3924300"/>
                <a:gridCol w="3924300"/>
              </a:tblGrid>
              <a:tr h="342900">
                <a:tc>
                  <a:txBody>
                    <a:bodyPr/>
                    <a:lstStyle/>
                    <a:p>
                      <a:pPr marL="0" marR="0" algn="ctr">
                        <a:lnSpc>
                          <a:spcPct val="150000"/>
                        </a:lnSpc>
                        <a:spcBef>
                          <a:spcPts val="0"/>
                        </a:spcBef>
                        <a:spcAft>
                          <a:spcPts val="0"/>
                        </a:spcAft>
                      </a:pPr>
                      <a:r>
                        <a:rPr lang="en-IN" sz="1200">
                          <a:latin typeface="Arial"/>
                          <a:ea typeface="Calibri"/>
                          <a:cs typeface="Times New Roman"/>
                        </a:rPr>
                        <a:t>Training Accuracy</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a:latin typeface="Arial"/>
                          <a:ea typeface="Calibri"/>
                          <a:cs typeface="Times New Roman"/>
                        </a:rPr>
                        <a:t>Testing Accuracy</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2900">
                <a:tc>
                  <a:txBody>
                    <a:bodyPr/>
                    <a:lstStyle/>
                    <a:p>
                      <a:pPr marL="0" marR="0" algn="ctr">
                        <a:lnSpc>
                          <a:spcPct val="150000"/>
                        </a:lnSpc>
                        <a:spcBef>
                          <a:spcPts val="0"/>
                        </a:spcBef>
                        <a:spcAft>
                          <a:spcPts val="0"/>
                        </a:spcAft>
                      </a:pPr>
                      <a:r>
                        <a:rPr lang="en-IN" sz="1200">
                          <a:latin typeface="Arial"/>
                          <a:ea typeface="Calibri"/>
                          <a:cs typeface="Times New Roman"/>
                        </a:rPr>
                        <a:t>55%</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200" dirty="0">
                          <a:latin typeface="Arial"/>
                          <a:ea typeface="Calibri"/>
                          <a:cs typeface="Times New Roman"/>
                        </a:rPr>
                        <a:t>56%</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304800"/>
            <a:ext cx="4648200" cy="762000"/>
          </a:xfrm>
        </p:spPr>
        <p:txBody>
          <a:bodyPr>
            <a:normAutofit/>
          </a:bodyPr>
          <a:lstStyle/>
          <a:p>
            <a:r>
              <a:rPr lang="en-US" sz="3200" b="1" u="sng" dirty="0">
                <a:latin typeface="Arial" pitchFamily="34" charset="0"/>
                <a:cs typeface="Arial" pitchFamily="34" charset="0"/>
              </a:rPr>
              <a:t>BI-LSTM Architecture</a:t>
            </a:r>
          </a:p>
        </p:txBody>
      </p:sp>
      <p:sp>
        <p:nvSpPr>
          <p:cNvPr id="3" name="Subtitle 2"/>
          <p:cNvSpPr>
            <a:spLocks noGrp="1"/>
          </p:cNvSpPr>
          <p:nvPr>
            <p:ph type="subTitle" idx="1"/>
          </p:nvPr>
        </p:nvSpPr>
        <p:spPr>
          <a:xfrm>
            <a:off x="685800" y="1981200"/>
            <a:ext cx="8229600" cy="4724400"/>
          </a:xfrm>
        </p:spPr>
        <p:txBody>
          <a:bodyPr>
            <a:noAutofit/>
          </a:bodyPr>
          <a:lstStyle/>
          <a:p>
            <a:pPr algn="l"/>
            <a:r>
              <a:rPr lang="en-US" sz="2000" dirty="0">
                <a:solidFill>
                  <a:schemeClr val="tx1"/>
                </a:solidFill>
                <a:latin typeface="Arial" pitchFamily="34" charset="0"/>
                <a:cs typeface="Arial" pitchFamily="34" charset="0"/>
              </a:rPr>
              <a:t>.</a:t>
            </a:r>
          </a:p>
        </p:txBody>
      </p:sp>
      <p:pic>
        <p:nvPicPr>
          <p:cNvPr id="4" name="Picture 3">
            <a:extLst>
              <a:ext uri="{FF2B5EF4-FFF2-40B4-BE49-F238E27FC236}">
                <a16:creationId xmlns:a16="http://schemas.microsoft.com/office/drawing/2014/main" xmlns="" id="{49D6F956-8CD8-D824-BD70-8B8A7A0F142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4800" y="1669700"/>
            <a:ext cx="8001000" cy="39691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881451A-D863-126C-2258-976AA75BB9F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33400" y="1600200"/>
            <a:ext cx="8201946" cy="4267200"/>
          </a:xfrm>
          <a:prstGeom prst="rect">
            <a:avLst/>
          </a:prstGeom>
        </p:spPr>
      </p:pic>
      <p:sp>
        <p:nvSpPr>
          <p:cNvPr id="7" name="TextBox 6">
            <a:extLst>
              <a:ext uri="{FF2B5EF4-FFF2-40B4-BE49-F238E27FC236}">
                <a16:creationId xmlns:a16="http://schemas.microsoft.com/office/drawing/2014/main" xmlns="" id="{58AAE359-2578-2F8B-B7A6-F7B15224A62A}"/>
              </a:ext>
            </a:extLst>
          </p:cNvPr>
          <p:cNvSpPr txBox="1"/>
          <p:nvPr/>
        </p:nvSpPr>
        <p:spPr>
          <a:xfrm>
            <a:off x="228600" y="457200"/>
            <a:ext cx="4008613" cy="584775"/>
          </a:xfrm>
          <a:prstGeom prst="rect">
            <a:avLst/>
          </a:prstGeom>
          <a:noFill/>
        </p:spPr>
        <p:txBody>
          <a:bodyPr wrap="square" rtlCol="0">
            <a:spAutoFit/>
          </a:bodyPr>
          <a:lstStyle/>
          <a:p>
            <a:r>
              <a:rPr lang="en-US" sz="3200" b="1" u="sng" dirty="0">
                <a:latin typeface="Arial" pitchFamily="34" charset="0"/>
                <a:cs typeface="Arial" pitchFamily="34" charset="0"/>
              </a:rPr>
              <a:t>Model summary</a:t>
            </a:r>
            <a:endParaRPr lang="en-IN" sz="3200" b="1" u="sng" dirty="0">
              <a:latin typeface="Arial" pitchFamily="34" charset="0"/>
              <a:cs typeface="Arial"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D91F650-5C38-0FCB-0394-E2B88A0D6D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33400" y="1371600"/>
            <a:ext cx="8001000" cy="4800600"/>
          </a:xfrm>
          <a:prstGeom prst="rect">
            <a:avLst/>
          </a:prstGeom>
        </p:spPr>
      </p:pic>
      <p:sp>
        <p:nvSpPr>
          <p:cNvPr id="7" name="TextBox 6">
            <a:extLst>
              <a:ext uri="{FF2B5EF4-FFF2-40B4-BE49-F238E27FC236}">
                <a16:creationId xmlns:a16="http://schemas.microsoft.com/office/drawing/2014/main" xmlns="" id="{EBFD6C01-B43D-6142-5DCB-753CC04BDD5F}"/>
              </a:ext>
            </a:extLst>
          </p:cNvPr>
          <p:cNvSpPr txBox="1"/>
          <p:nvPr/>
        </p:nvSpPr>
        <p:spPr>
          <a:xfrm>
            <a:off x="228600" y="304800"/>
            <a:ext cx="6047794" cy="584775"/>
          </a:xfrm>
          <a:prstGeom prst="rect">
            <a:avLst/>
          </a:prstGeom>
          <a:noFill/>
        </p:spPr>
        <p:txBody>
          <a:bodyPr wrap="square" rtlCol="0">
            <a:spAutoFit/>
          </a:bodyPr>
          <a:lstStyle/>
          <a:p>
            <a:r>
              <a:rPr lang="en-US" sz="3200" b="1" u="sng" dirty="0">
                <a:latin typeface="Arial" pitchFamily="34" charset="0"/>
                <a:cs typeface="Arial" pitchFamily="34" charset="0"/>
              </a:rPr>
              <a:t>TRAINING AND VALIDATION</a:t>
            </a:r>
            <a:endParaRPr lang="en-IN" sz="3200" b="1" u="sng" dirty="0">
              <a:latin typeface="Arial" pitchFamily="34" charset="0"/>
              <a:cs typeface="Arial"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EBFD6C01-B43D-6142-5DCB-753CC04BDD5F}"/>
              </a:ext>
            </a:extLst>
          </p:cNvPr>
          <p:cNvSpPr txBox="1"/>
          <p:nvPr/>
        </p:nvSpPr>
        <p:spPr>
          <a:xfrm>
            <a:off x="0" y="0"/>
            <a:ext cx="9144000" cy="1077218"/>
          </a:xfrm>
          <a:prstGeom prst="rect">
            <a:avLst/>
          </a:prstGeom>
          <a:noFill/>
        </p:spPr>
        <p:txBody>
          <a:bodyPr wrap="square" rtlCol="0">
            <a:spAutoFit/>
          </a:bodyPr>
          <a:lstStyle/>
          <a:p>
            <a:r>
              <a:rPr lang="en-US" sz="3200" b="1" u="sng" dirty="0" smtClean="0">
                <a:latin typeface="Arial" pitchFamily="34" charset="0"/>
                <a:cs typeface="Arial" pitchFamily="34" charset="0"/>
              </a:rPr>
              <a:t>TRAINING </a:t>
            </a:r>
            <a:r>
              <a:rPr lang="en-US" sz="3200" b="1" u="sng" dirty="0">
                <a:latin typeface="Arial" pitchFamily="34" charset="0"/>
                <a:cs typeface="Arial" pitchFamily="34" charset="0"/>
              </a:rPr>
              <a:t>AND </a:t>
            </a:r>
            <a:r>
              <a:rPr lang="en-US" sz="3200" b="1" u="sng" dirty="0" smtClean="0">
                <a:latin typeface="Arial" pitchFamily="34" charset="0"/>
                <a:cs typeface="Arial" pitchFamily="34" charset="0"/>
              </a:rPr>
              <a:t>VALIDATION</a:t>
            </a:r>
          </a:p>
          <a:p>
            <a:r>
              <a:rPr lang="en-US" sz="3200" b="1" u="sng" dirty="0" smtClean="0">
                <a:latin typeface="Arial" pitchFamily="34" charset="0"/>
                <a:cs typeface="Arial" pitchFamily="34" charset="0"/>
              </a:rPr>
              <a:t>BY INCREASING </a:t>
            </a:r>
            <a:r>
              <a:rPr lang="en-US" sz="3200" b="1" u="sng" dirty="0">
                <a:latin typeface="Arial" pitchFamily="34" charset="0"/>
                <a:cs typeface="Arial" pitchFamily="34" charset="0"/>
              </a:rPr>
              <a:t>EPOCH </a:t>
            </a:r>
            <a:endParaRPr lang="en-IN" sz="3200" b="1" u="sng" dirty="0">
              <a:latin typeface="Arial" pitchFamily="34" charset="0"/>
              <a:cs typeface="Arial" pitchFamily="34" charset="0"/>
            </a:endParaRPr>
          </a:p>
        </p:txBody>
      </p:sp>
      <p:pic>
        <p:nvPicPr>
          <p:cNvPr id="3" name="Picture 2">
            <a:extLst>
              <a:ext uri="{FF2B5EF4-FFF2-40B4-BE49-F238E27FC236}">
                <a16:creationId xmlns:a16="http://schemas.microsoft.com/office/drawing/2014/main" xmlns="" id="{DD4704C1-05CD-89AE-B532-DF3AA606C15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28600" y="1447800"/>
            <a:ext cx="8458200" cy="4343400"/>
          </a:xfrm>
          <a:prstGeom prst="rect">
            <a:avLst/>
          </a:prstGeom>
        </p:spPr>
      </p:pic>
    </p:spTree>
    <p:extLst>
      <p:ext uri="{BB962C8B-B14F-4D97-AF65-F5344CB8AC3E}">
        <p14:creationId xmlns:p14="http://schemas.microsoft.com/office/powerpoint/2010/main" xmlns="" val="751955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5410200" cy="685800"/>
          </a:xfrm>
        </p:spPr>
        <p:txBody>
          <a:bodyPr>
            <a:normAutofit/>
          </a:bodyPr>
          <a:lstStyle/>
          <a:p>
            <a:r>
              <a:rPr lang="en-US" sz="3200" b="1" u="sng" dirty="0" smtClean="0">
                <a:latin typeface="Arial" pitchFamily="34" charset="0"/>
                <a:cs typeface="Arial" pitchFamily="34" charset="0"/>
              </a:rPr>
              <a:t>F1 MACRO Vs F1 MICRO</a:t>
            </a:r>
            <a:endParaRPr lang="en-IN" sz="3200" b="1" u="sng" dirty="0">
              <a:latin typeface="Arial" pitchFamily="34" charset="0"/>
              <a:cs typeface="Arial" pitchFamily="34" charset="0"/>
            </a:endParaRPr>
          </a:p>
        </p:txBody>
      </p:sp>
      <p:pic>
        <p:nvPicPr>
          <p:cNvPr id="39938" name="Picture 2" descr="C:\Users\Smart\Pictures\Screenshots\Screenshot (165).png"/>
          <p:cNvPicPr>
            <a:picLocks noGrp="1" noChangeAspect="1" noChangeArrowheads="1"/>
          </p:cNvPicPr>
          <p:nvPr>
            <p:ph idx="1"/>
          </p:nvPr>
        </p:nvPicPr>
        <p:blipFill>
          <a:blip r:embed="rId2" cstate="print"/>
          <a:srcRect/>
          <a:stretch>
            <a:fillRect/>
          </a:stretch>
        </p:blipFill>
        <p:spPr bwMode="auto">
          <a:xfrm>
            <a:off x="245466" y="1524000"/>
            <a:ext cx="8456683" cy="4754563"/>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99F42A1E-29E1-5B5E-AEF5-64F90BF3E0CC}"/>
              </a:ext>
            </a:extLst>
          </p:cNvPr>
          <p:cNvSpPr/>
          <p:nvPr/>
        </p:nvSpPr>
        <p:spPr>
          <a:xfrm>
            <a:off x="609600" y="1295400"/>
            <a:ext cx="7696200" cy="47673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xmlns="" id="{A0225748-1035-067F-49AD-D1595CFB57D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38200" y="1450064"/>
            <a:ext cx="6781800" cy="4536475"/>
          </a:xfrm>
          <a:prstGeom prst="rect">
            <a:avLst/>
          </a:prstGeom>
        </p:spPr>
      </p:pic>
      <p:sp>
        <p:nvSpPr>
          <p:cNvPr id="8" name="TextBox 7">
            <a:extLst>
              <a:ext uri="{FF2B5EF4-FFF2-40B4-BE49-F238E27FC236}">
                <a16:creationId xmlns:a16="http://schemas.microsoft.com/office/drawing/2014/main" xmlns="" id="{7740F3A2-EFC5-3070-43B6-2F204E56900B}"/>
              </a:ext>
            </a:extLst>
          </p:cNvPr>
          <p:cNvSpPr txBox="1"/>
          <p:nvPr/>
        </p:nvSpPr>
        <p:spPr>
          <a:xfrm>
            <a:off x="228600" y="304800"/>
            <a:ext cx="6151418" cy="584775"/>
          </a:xfrm>
          <a:prstGeom prst="rect">
            <a:avLst/>
          </a:prstGeom>
          <a:noFill/>
        </p:spPr>
        <p:txBody>
          <a:bodyPr wrap="square" rtlCol="0">
            <a:spAutoFit/>
          </a:bodyPr>
          <a:lstStyle/>
          <a:p>
            <a:r>
              <a:rPr lang="en-US" sz="3200" b="1" u="sng" dirty="0">
                <a:latin typeface="Arial" pitchFamily="34" charset="0"/>
                <a:cs typeface="Arial" pitchFamily="34" charset="0"/>
              </a:rPr>
              <a:t>F1 MACRO Vs F1 MICRO</a:t>
            </a:r>
            <a:endParaRPr lang="en-IN" sz="3200" b="1" u="sng" dirty="0">
              <a:latin typeface="Arial" pitchFamily="34" charset="0"/>
              <a:cs typeface="Arial"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00" y="2514600"/>
            <a:ext cx="2971800" cy="914400"/>
          </a:xfrm>
        </p:spPr>
        <p:txBody>
          <a:bodyPr>
            <a:normAutofit fontScale="92500"/>
          </a:bodyPr>
          <a:lstStyle/>
          <a:p>
            <a:pPr>
              <a:buNone/>
            </a:pPr>
            <a:r>
              <a:rPr lang="en-IN" sz="4400" b="1" dirty="0" smtClean="0">
                <a:latin typeface="Arial" pitchFamily="34" charset="0"/>
                <a:cs typeface="Arial" pitchFamily="34" charset="0"/>
              </a:rPr>
              <a:t>Thank you</a:t>
            </a:r>
            <a:endParaRPr lang="en-US" sz="4400" b="1" dirty="0">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3429000" cy="868362"/>
          </a:xfrm>
        </p:spPr>
        <p:txBody>
          <a:bodyPr>
            <a:normAutofit/>
          </a:bodyPr>
          <a:lstStyle/>
          <a:p>
            <a:r>
              <a:rPr lang="en-US" sz="3200" b="1" u="sng" dirty="0" smtClean="0">
                <a:effectLst/>
                <a:latin typeface="Arial" pitchFamily="34" charset="0"/>
                <a:cs typeface="Arial" pitchFamily="34" charset="0"/>
              </a:rPr>
              <a:t>Data Collection</a:t>
            </a:r>
            <a:endParaRPr lang="en-US" sz="3200" dirty="0">
              <a:latin typeface="Arial" pitchFamily="34" charset="0"/>
              <a:cs typeface="Arial" pitchFamily="34" charset="0"/>
            </a:endParaRPr>
          </a:p>
        </p:txBody>
      </p:sp>
      <p:sp>
        <p:nvSpPr>
          <p:cNvPr id="3" name="Content Placeholder 2"/>
          <p:cNvSpPr>
            <a:spLocks noGrp="1"/>
          </p:cNvSpPr>
          <p:nvPr>
            <p:ph idx="1"/>
          </p:nvPr>
        </p:nvSpPr>
        <p:spPr>
          <a:xfrm>
            <a:off x="457200" y="1143000"/>
            <a:ext cx="7924800" cy="4953000"/>
          </a:xfrm>
        </p:spPr>
        <p:txBody>
          <a:bodyPr>
            <a:normAutofit fontScale="85000" lnSpcReduction="20000"/>
          </a:bodyPr>
          <a:lstStyle/>
          <a:p>
            <a:pPr>
              <a:buFont typeface="Wingdings" panose="05000000000000000000" pitchFamily="2" charset="2"/>
              <a:buChar char="v"/>
            </a:pPr>
            <a:r>
              <a:rPr lang="en-IN" sz="3100" dirty="0" smtClean="0">
                <a:cs typeface="Arial" pitchFamily="34" charset="0"/>
              </a:rPr>
              <a:t>T</a:t>
            </a:r>
            <a:r>
              <a:rPr lang="en-IN" sz="3100" dirty="0" smtClean="0">
                <a:cs typeface="Arial" pitchFamily="34" charset="0"/>
              </a:rPr>
              <a:t>he </a:t>
            </a:r>
            <a:r>
              <a:rPr lang="en-IN" sz="3100" dirty="0" smtClean="0">
                <a:cs typeface="Arial" pitchFamily="34" charset="0"/>
              </a:rPr>
              <a:t>crime dataset obtained from the city of Chicago data portal</a:t>
            </a:r>
            <a:r>
              <a:rPr lang="en-IN" sz="3100" dirty="0" smtClean="0">
                <a:cs typeface="Arial" pitchFamily="34" charset="0"/>
              </a:rPr>
              <a:t>.</a:t>
            </a:r>
          </a:p>
          <a:p>
            <a:pPr>
              <a:buFont typeface="Wingdings" panose="05000000000000000000" pitchFamily="2" charset="2"/>
              <a:buChar char="v"/>
            </a:pPr>
            <a:endParaRPr lang="en-IN" sz="3100" dirty="0" smtClean="0">
              <a:cs typeface="Arial" pitchFamily="34" charset="0"/>
            </a:endParaRPr>
          </a:p>
          <a:p>
            <a:pPr>
              <a:buFont typeface="Wingdings" panose="05000000000000000000" pitchFamily="2" charset="2"/>
              <a:buChar char="v"/>
            </a:pPr>
            <a:r>
              <a:rPr lang="en-IN" sz="3100" dirty="0" smtClean="0">
                <a:cs typeface="Arial" pitchFamily="34" charset="0"/>
              </a:rPr>
              <a:t>Used the most recent data from year of 2018 to 2022 from the Chicago crime dataset, instead of using the whole dataset which contains more than 8million records back to year 2001</a:t>
            </a:r>
            <a:r>
              <a:rPr lang="en-IN" sz="3100" dirty="0" smtClean="0">
                <a:cs typeface="Arial" pitchFamily="34" charset="0"/>
              </a:rPr>
              <a:t>.</a:t>
            </a:r>
          </a:p>
          <a:p>
            <a:pPr>
              <a:buNone/>
            </a:pPr>
            <a:endParaRPr lang="en-IN" sz="3100" dirty="0" smtClean="0">
              <a:cs typeface="Arial" pitchFamily="34" charset="0"/>
            </a:endParaRPr>
          </a:p>
          <a:p>
            <a:pPr>
              <a:buFont typeface="Wingdings" panose="05000000000000000000" pitchFamily="2" charset="2"/>
              <a:buChar char="v"/>
            </a:pPr>
            <a:r>
              <a:rPr lang="en-IN" sz="3100" dirty="0" smtClean="0">
                <a:cs typeface="Arial" pitchFamily="34" charset="0"/>
              </a:rPr>
              <a:t>Chose not to use earlier data because the distribution of crimes can change over time due to various reasons and the most recent 4 to 5 years will be more relevant to the current situation since problem as a classification problem instead of a time-series problem.</a:t>
            </a:r>
          </a:p>
          <a:p>
            <a:endParaRPr lang="en-IN" dirty="0" smtClean="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47800"/>
            <a:ext cx="8305800" cy="4191001"/>
          </a:xfrm>
        </p:spPr>
        <p:txBody>
          <a:bodyPr>
            <a:normAutofit/>
          </a:bodyPr>
          <a:lstStyle/>
          <a:p>
            <a:pPr>
              <a:buFont typeface="Wingdings" pitchFamily="2" charset="2"/>
              <a:buChar char="v"/>
            </a:pPr>
            <a:r>
              <a:rPr lang="en-IN" sz="2400" dirty="0"/>
              <a:t>Step </a:t>
            </a:r>
            <a:r>
              <a:rPr lang="en-IN" sz="2400" dirty="0" smtClean="0"/>
              <a:t>1: </a:t>
            </a:r>
            <a:r>
              <a:rPr lang="en-IN" sz="2400" dirty="0"/>
              <a:t>Excluded records with vague </a:t>
            </a:r>
            <a:r>
              <a:rPr lang="en-IN" sz="2400" dirty="0" smtClean="0"/>
              <a:t>information</a:t>
            </a:r>
          </a:p>
          <a:p>
            <a:pPr>
              <a:buFont typeface="Wingdings" pitchFamily="2" charset="2"/>
              <a:buChar char="v"/>
            </a:pPr>
            <a:r>
              <a:rPr lang="en-IN" sz="2400" dirty="0"/>
              <a:t>Step </a:t>
            </a:r>
            <a:r>
              <a:rPr lang="en-IN" sz="2400" dirty="0" smtClean="0"/>
              <a:t>2: </a:t>
            </a:r>
            <a:r>
              <a:rPr lang="en-IN" sz="2400" dirty="0"/>
              <a:t>Removed extremely rare crime types and </a:t>
            </a:r>
            <a:r>
              <a:rPr lang="en-IN" sz="2400" dirty="0" smtClean="0"/>
              <a:t>locations</a:t>
            </a:r>
          </a:p>
          <a:p>
            <a:pPr>
              <a:buFont typeface="Wingdings" pitchFamily="2" charset="2"/>
              <a:buChar char="v"/>
            </a:pPr>
            <a:r>
              <a:rPr lang="en-IN" sz="2400" dirty="0" smtClean="0"/>
              <a:t>Step </a:t>
            </a:r>
            <a:r>
              <a:rPr lang="en-IN" sz="2400" dirty="0" smtClean="0"/>
              <a:t>3: </a:t>
            </a:r>
            <a:r>
              <a:rPr lang="en-IN" sz="2400" dirty="0"/>
              <a:t>Converted categorical features to dummy (indicator) variables for classification </a:t>
            </a:r>
            <a:endParaRPr lang="en-IN" sz="2400" dirty="0" smtClean="0"/>
          </a:p>
          <a:p>
            <a:pPr>
              <a:buFont typeface="Wingdings" pitchFamily="2" charset="2"/>
              <a:buChar char="v"/>
            </a:pPr>
            <a:r>
              <a:rPr lang="en-IN" sz="2400" dirty="0"/>
              <a:t>Step </a:t>
            </a:r>
            <a:r>
              <a:rPr lang="en-IN" sz="2400" dirty="0" smtClean="0"/>
              <a:t>4: </a:t>
            </a:r>
            <a:r>
              <a:rPr lang="en-IN" sz="2400" dirty="0"/>
              <a:t>Extracted the time information and converted categorical features to dummy variables </a:t>
            </a:r>
            <a:r>
              <a:rPr lang="en-IN" sz="2400" dirty="0" smtClean="0"/>
              <a:t> </a:t>
            </a:r>
          </a:p>
          <a:p>
            <a:pPr>
              <a:buFont typeface="Wingdings" pitchFamily="2" charset="2"/>
              <a:buChar char="v"/>
            </a:pPr>
            <a:r>
              <a:rPr lang="en-IN" sz="2400" dirty="0"/>
              <a:t>Step </a:t>
            </a:r>
            <a:r>
              <a:rPr lang="en-IN" sz="2400" dirty="0" smtClean="0"/>
              <a:t>5: </a:t>
            </a:r>
            <a:r>
              <a:rPr lang="en-IN" sz="2400" dirty="0"/>
              <a:t>Added an extra feature "distance to closest police station" </a:t>
            </a:r>
            <a:endParaRPr lang="en-IN" sz="2400" dirty="0" smtClean="0"/>
          </a:p>
          <a:p>
            <a:pPr>
              <a:buFont typeface="Wingdings" pitchFamily="2" charset="2"/>
              <a:buChar char="v"/>
            </a:pPr>
            <a:r>
              <a:rPr lang="en-IN" sz="2400" dirty="0"/>
              <a:t>Step </a:t>
            </a:r>
            <a:r>
              <a:rPr lang="en-IN" sz="2400" dirty="0" smtClean="0"/>
              <a:t>6: </a:t>
            </a:r>
            <a:r>
              <a:rPr lang="en-IN" sz="2400" dirty="0"/>
              <a:t>Integrated socioeconomic status of the </a:t>
            </a:r>
            <a:r>
              <a:rPr lang="en-IN" sz="2400" dirty="0" err="1"/>
              <a:t>neighborhood</a:t>
            </a:r>
            <a:r>
              <a:rPr lang="en-IN" sz="2400" dirty="0"/>
              <a:t> where the crime happened </a:t>
            </a:r>
          </a:p>
        </p:txBody>
      </p:sp>
      <p:sp>
        <p:nvSpPr>
          <p:cNvPr id="4" name="Rectangle 3"/>
          <p:cNvSpPr/>
          <p:nvPr/>
        </p:nvSpPr>
        <p:spPr>
          <a:xfrm>
            <a:off x="0" y="533400"/>
            <a:ext cx="4800600" cy="861774"/>
          </a:xfrm>
          <a:prstGeom prst="rect">
            <a:avLst/>
          </a:prstGeom>
        </p:spPr>
        <p:txBody>
          <a:bodyPr wrap="square">
            <a:spAutoFit/>
          </a:bodyPr>
          <a:lstStyle/>
          <a:p>
            <a:r>
              <a:rPr lang="en-US" sz="3200" b="1" u="sng" dirty="0" smtClean="0">
                <a:latin typeface="Arial" pitchFamily="34" charset="0"/>
                <a:cs typeface="Arial" pitchFamily="34" charset="0"/>
              </a:rPr>
              <a:t>Data Preprocessing</a:t>
            </a:r>
            <a:r>
              <a:rPr lang="en-IN" b="1" u="sng" dirty="0" smtClean="0">
                <a:latin typeface="Times New Roman" panose="02020603050405020304" pitchFamily="18" charset="0"/>
                <a:cs typeface="Times New Roman" panose="02020603050405020304" pitchFamily="18" charset="0"/>
              </a:rPr>
              <a:t/>
            </a:r>
            <a:br>
              <a:rPr lang="en-IN" b="1" u="sng" dirty="0" smtClean="0">
                <a:latin typeface="Times New Roman" panose="02020603050405020304" pitchFamily="18" charset="0"/>
                <a:cs typeface="Times New Roman" panose="02020603050405020304" pitchFamily="18" charset="0"/>
              </a:rPr>
            </a:b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774B3EED-A96C-4912-B136-615EE43F403A}"/>
              </a:ext>
            </a:extLst>
          </p:cNvPr>
          <p:cNvSpPr txBox="1">
            <a:spLocks/>
          </p:cNvSpPr>
          <p:nvPr/>
        </p:nvSpPr>
        <p:spPr>
          <a:xfrm>
            <a:off x="689339" y="228600"/>
            <a:ext cx="6625861" cy="648806"/>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u="sng" dirty="0">
                <a:solidFill>
                  <a:schemeClr val="tx1"/>
                </a:solidFill>
                <a:effectLst/>
                <a:latin typeface="Arial" pitchFamily="34" charset="0"/>
                <a:cs typeface="Arial" pitchFamily="34" charset="0"/>
              </a:rPr>
              <a:t>Data </a:t>
            </a:r>
            <a:r>
              <a:rPr lang="en-US" sz="3200" b="1" u="sng" dirty="0" smtClean="0">
                <a:solidFill>
                  <a:schemeClr val="tx1"/>
                </a:solidFill>
                <a:effectLst/>
                <a:latin typeface="Arial" pitchFamily="34" charset="0"/>
                <a:cs typeface="Arial" pitchFamily="34" charset="0"/>
              </a:rPr>
              <a:t>Visualization</a:t>
            </a:r>
            <a:endParaRPr lang="en-IN" sz="3200" b="1" u="sng" dirty="0">
              <a:solidFill>
                <a:schemeClr val="tx1"/>
              </a:solidFill>
              <a:effectLst/>
              <a:latin typeface="Arial" pitchFamily="34" charset="0"/>
              <a:cs typeface="Arial" pitchFamily="34" charset="0"/>
            </a:endParaRPr>
          </a:p>
        </p:txBody>
      </p:sp>
      <p:pic>
        <p:nvPicPr>
          <p:cNvPr id="3" name="Picture 2">
            <a:extLst>
              <a:ext uri="{FF2B5EF4-FFF2-40B4-BE49-F238E27FC236}">
                <a16:creationId xmlns="" xmlns:a16="http://schemas.microsoft.com/office/drawing/2014/main" id="{06E3144A-4376-4FC3-92C7-EFDFD8A8B98D}"/>
              </a:ext>
            </a:extLst>
          </p:cNvPr>
          <p:cNvPicPr>
            <a:picLocks noChangeAspect="1"/>
          </p:cNvPicPr>
          <p:nvPr/>
        </p:nvPicPr>
        <p:blipFill>
          <a:blip r:embed="rId2" cstate="print"/>
          <a:stretch>
            <a:fillRect/>
          </a:stretch>
        </p:blipFill>
        <p:spPr>
          <a:xfrm>
            <a:off x="5570737" y="723135"/>
            <a:ext cx="3025067" cy="5411731"/>
          </a:xfrm>
          <a:prstGeom prst="rect">
            <a:avLst/>
          </a:prstGeom>
        </p:spPr>
      </p:pic>
      <p:pic>
        <p:nvPicPr>
          <p:cNvPr id="8" name="Picture 7">
            <a:extLst>
              <a:ext uri="{FF2B5EF4-FFF2-40B4-BE49-F238E27FC236}">
                <a16:creationId xmlns="" xmlns:a16="http://schemas.microsoft.com/office/drawing/2014/main" id="{6B7D9E7F-21E4-4EC9-8368-9068313957FC}"/>
              </a:ext>
            </a:extLst>
          </p:cNvPr>
          <p:cNvPicPr>
            <a:picLocks noChangeAspect="1"/>
          </p:cNvPicPr>
          <p:nvPr/>
        </p:nvPicPr>
        <p:blipFill rotWithShape="1">
          <a:blip r:embed="rId3" cstate="print"/>
          <a:srcRect l="3058" t="20195" r="46262" b="11197"/>
          <a:stretch/>
        </p:blipFill>
        <p:spPr>
          <a:xfrm>
            <a:off x="193089" y="1343307"/>
            <a:ext cx="4378911" cy="4446022"/>
          </a:xfrm>
          <a:prstGeom prst="rect">
            <a:avLst/>
          </a:prstGeom>
        </p:spPr>
      </p:pic>
      <p:sp>
        <p:nvSpPr>
          <p:cNvPr id="2" name="TextBox 1">
            <a:extLst>
              <a:ext uri="{FF2B5EF4-FFF2-40B4-BE49-F238E27FC236}">
                <a16:creationId xmlns="" xmlns:a16="http://schemas.microsoft.com/office/drawing/2014/main" id="{32F21810-5704-46E3-809A-D1C7F3CA639C}"/>
              </a:ext>
            </a:extLst>
          </p:cNvPr>
          <p:cNvSpPr txBox="1"/>
          <p:nvPr/>
        </p:nvSpPr>
        <p:spPr>
          <a:xfrm flipH="1">
            <a:off x="1618954" y="5950199"/>
            <a:ext cx="4046222" cy="400110"/>
          </a:xfrm>
          <a:prstGeom prst="rect">
            <a:avLst/>
          </a:prstGeom>
          <a:noFill/>
        </p:spPr>
        <p:txBody>
          <a:bodyPr wrap="square" rtlCol="0">
            <a:spAutoFit/>
          </a:bodyPr>
          <a:lstStyle/>
          <a:p>
            <a:r>
              <a:rPr lang="en-US" sz="2000" dirty="0"/>
              <a:t>Types of crime</a:t>
            </a:r>
            <a:endParaRPr lang="en-IN" sz="2000" dirty="0"/>
          </a:p>
        </p:txBody>
      </p:sp>
    </p:spTree>
    <p:extLst>
      <p:ext uri="{BB962C8B-B14F-4D97-AF65-F5344CB8AC3E}">
        <p14:creationId xmlns="" xmlns:p14="http://schemas.microsoft.com/office/powerpoint/2010/main" val="1520087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49A7B7C-EB62-43B9-9514-B8B9631E7CD6}"/>
              </a:ext>
            </a:extLst>
          </p:cNvPr>
          <p:cNvPicPr>
            <a:picLocks noChangeAspect="1"/>
          </p:cNvPicPr>
          <p:nvPr/>
        </p:nvPicPr>
        <p:blipFill rotWithShape="1">
          <a:blip r:embed="rId2" cstate="print"/>
          <a:srcRect l="2910" t="19935" r="39419" b="14564"/>
          <a:stretch/>
        </p:blipFill>
        <p:spPr>
          <a:xfrm>
            <a:off x="286304" y="1324993"/>
            <a:ext cx="4414422" cy="3760435"/>
          </a:xfrm>
          <a:prstGeom prst="rect">
            <a:avLst/>
          </a:prstGeom>
        </p:spPr>
      </p:pic>
      <p:pic>
        <p:nvPicPr>
          <p:cNvPr id="6" name="Picture 5">
            <a:extLst>
              <a:ext uri="{FF2B5EF4-FFF2-40B4-BE49-F238E27FC236}">
                <a16:creationId xmlns="" xmlns:a16="http://schemas.microsoft.com/office/drawing/2014/main" id="{4AD0CBC1-F1A2-4E2D-B769-825BDD8CBD37}"/>
              </a:ext>
            </a:extLst>
          </p:cNvPr>
          <p:cNvPicPr>
            <a:picLocks noChangeAspect="1"/>
          </p:cNvPicPr>
          <p:nvPr/>
        </p:nvPicPr>
        <p:blipFill>
          <a:blip r:embed="rId3" cstate="print"/>
          <a:stretch>
            <a:fillRect/>
          </a:stretch>
        </p:blipFill>
        <p:spPr>
          <a:xfrm>
            <a:off x="5761481" y="807221"/>
            <a:ext cx="2811709" cy="5243558"/>
          </a:xfrm>
          <a:prstGeom prst="rect">
            <a:avLst/>
          </a:prstGeom>
        </p:spPr>
      </p:pic>
      <p:sp>
        <p:nvSpPr>
          <p:cNvPr id="3" name="TextBox 2">
            <a:extLst>
              <a:ext uri="{FF2B5EF4-FFF2-40B4-BE49-F238E27FC236}">
                <a16:creationId xmlns="" xmlns:a16="http://schemas.microsoft.com/office/drawing/2014/main" id="{C5552C8A-D75F-4D50-9FB8-08ECEFFF7878}"/>
              </a:ext>
            </a:extLst>
          </p:cNvPr>
          <p:cNvSpPr txBox="1"/>
          <p:nvPr/>
        </p:nvSpPr>
        <p:spPr>
          <a:xfrm>
            <a:off x="1495887" y="5348342"/>
            <a:ext cx="3076113" cy="400110"/>
          </a:xfrm>
          <a:prstGeom prst="rect">
            <a:avLst/>
          </a:prstGeom>
          <a:noFill/>
        </p:spPr>
        <p:txBody>
          <a:bodyPr wrap="square" rtlCol="0">
            <a:spAutoFit/>
          </a:bodyPr>
          <a:lstStyle/>
          <a:p>
            <a:r>
              <a:rPr lang="en-US" sz="2000" dirty="0"/>
              <a:t>Crime Rate in Location</a:t>
            </a:r>
            <a:endParaRPr lang="en-IN" sz="2000" dirty="0"/>
          </a:p>
        </p:txBody>
      </p:sp>
    </p:spTree>
    <p:extLst>
      <p:ext uri="{BB962C8B-B14F-4D97-AF65-F5344CB8AC3E}">
        <p14:creationId xmlns="" xmlns:p14="http://schemas.microsoft.com/office/powerpoint/2010/main" val="412378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CAB2F197-0EF8-4CCD-9A88-24C2BAD2ADFA}"/>
              </a:ext>
            </a:extLst>
          </p:cNvPr>
          <p:cNvPicPr>
            <a:picLocks noChangeAspect="1"/>
          </p:cNvPicPr>
          <p:nvPr/>
        </p:nvPicPr>
        <p:blipFill rotWithShape="1">
          <a:blip r:embed="rId2" cstate="print"/>
          <a:srcRect l="3203" t="21489" r="52743" b="15211"/>
          <a:stretch/>
        </p:blipFill>
        <p:spPr>
          <a:xfrm>
            <a:off x="304800" y="914400"/>
            <a:ext cx="4028244" cy="4341182"/>
          </a:xfrm>
          <a:prstGeom prst="rect">
            <a:avLst/>
          </a:prstGeom>
        </p:spPr>
      </p:pic>
      <p:pic>
        <p:nvPicPr>
          <p:cNvPr id="8" name="Picture 7">
            <a:extLst>
              <a:ext uri="{FF2B5EF4-FFF2-40B4-BE49-F238E27FC236}">
                <a16:creationId xmlns="" xmlns:a16="http://schemas.microsoft.com/office/drawing/2014/main" id="{E4111C88-2CB7-40F5-9F14-278198FD9958}"/>
              </a:ext>
            </a:extLst>
          </p:cNvPr>
          <p:cNvPicPr>
            <a:picLocks noChangeAspect="1"/>
          </p:cNvPicPr>
          <p:nvPr/>
        </p:nvPicPr>
        <p:blipFill>
          <a:blip r:embed="rId3" cstate="print"/>
          <a:stretch>
            <a:fillRect/>
          </a:stretch>
        </p:blipFill>
        <p:spPr>
          <a:xfrm>
            <a:off x="4800600" y="1066800"/>
            <a:ext cx="4014329" cy="4341182"/>
          </a:xfrm>
          <a:prstGeom prst="rect">
            <a:avLst/>
          </a:prstGeom>
        </p:spPr>
      </p:pic>
      <p:sp>
        <p:nvSpPr>
          <p:cNvPr id="3" name="TextBox 2">
            <a:extLst>
              <a:ext uri="{FF2B5EF4-FFF2-40B4-BE49-F238E27FC236}">
                <a16:creationId xmlns="" xmlns:a16="http://schemas.microsoft.com/office/drawing/2014/main" id="{4D8121EB-2A3A-48BB-AE2C-FDDC93C416D3}"/>
              </a:ext>
            </a:extLst>
          </p:cNvPr>
          <p:cNvSpPr txBox="1"/>
          <p:nvPr/>
        </p:nvSpPr>
        <p:spPr>
          <a:xfrm>
            <a:off x="762000" y="5715000"/>
            <a:ext cx="3209278" cy="400110"/>
          </a:xfrm>
          <a:prstGeom prst="rect">
            <a:avLst/>
          </a:prstGeom>
          <a:noFill/>
        </p:spPr>
        <p:txBody>
          <a:bodyPr wrap="square" rtlCol="0">
            <a:spAutoFit/>
          </a:bodyPr>
          <a:lstStyle/>
          <a:p>
            <a:r>
              <a:rPr lang="en-US" sz="2000" dirty="0"/>
              <a:t>Crime Rate on Hourly basis</a:t>
            </a:r>
            <a:endParaRPr lang="en-IN" sz="2000" dirty="0"/>
          </a:p>
        </p:txBody>
      </p:sp>
    </p:spTree>
    <p:extLst>
      <p:ext uri="{BB962C8B-B14F-4D97-AF65-F5344CB8AC3E}">
        <p14:creationId xmlns="" xmlns:p14="http://schemas.microsoft.com/office/powerpoint/2010/main" val="2671197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389AD75D-BAC5-413F-89CF-63E6DCFBBD03}"/>
              </a:ext>
            </a:extLst>
          </p:cNvPr>
          <p:cNvPicPr>
            <a:picLocks noChangeAspect="1"/>
          </p:cNvPicPr>
          <p:nvPr/>
        </p:nvPicPr>
        <p:blipFill rotWithShape="1">
          <a:blip r:embed="rId2" cstate="print"/>
          <a:srcRect t="23819" r="52961" b="50000"/>
          <a:stretch/>
        </p:blipFill>
        <p:spPr>
          <a:xfrm>
            <a:off x="152400" y="1981200"/>
            <a:ext cx="4943697" cy="2063701"/>
          </a:xfrm>
          <a:prstGeom prst="rect">
            <a:avLst/>
          </a:prstGeom>
        </p:spPr>
      </p:pic>
      <p:pic>
        <p:nvPicPr>
          <p:cNvPr id="7" name="Picture 6">
            <a:extLst>
              <a:ext uri="{FF2B5EF4-FFF2-40B4-BE49-F238E27FC236}">
                <a16:creationId xmlns="" xmlns:a16="http://schemas.microsoft.com/office/drawing/2014/main" id="{FA2AA6C9-4E0A-4620-AE12-B54BF7AE0EF1}"/>
              </a:ext>
            </a:extLst>
          </p:cNvPr>
          <p:cNvPicPr>
            <a:picLocks noChangeAspect="1"/>
          </p:cNvPicPr>
          <p:nvPr/>
        </p:nvPicPr>
        <p:blipFill>
          <a:blip r:embed="rId3" cstate="print"/>
          <a:stretch>
            <a:fillRect/>
          </a:stretch>
        </p:blipFill>
        <p:spPr>
          <a:xfrm>
            <a:off x="5318313" y="1302131"/>
            <a:ext cx="3076219" cy="4253738"/>
          </a:xfrm>
          <a:prstGeom prst="rect">
            <a:avLst/>
          </a:prstGeom>
        </p:spPr>
      </p:pic>
      <p:sp>
        <p:nvSpPr>
          <p:cNvPr id="5" name="TextBox 4">
            <a:extLst>
              <a:ext uri="{FF2B5EF4-FFF2-40B4-BE49-F238E27FC236}">
                <a16:creationId xmlns="" xmlns:a16="http://schemas.microsoft.com/office/drawing/2014/main" id="{5B8779AD-79FB-40E7-8CD5-363B76647181}"/>
              </a:ext>
            </a:extLst>
          </p:cNvPr>
          <p:cNvSpPr txBox="1"/>
          <p:nvPr/>
        </p:nvSpPr>
        <p:spPr>
          <a:xfrm>
            <a:off x="1168524" y="4426095"/>
            <a:ext cx="3209278" cy="400110"/>
          </a:xfrm>
          <a:prstGeom prst="rect">
            <a:avLst/>
          </a:prstGeom>
          <a:noFill/>
        </p:spPr>
        <p:txBody>
          <a:bodyPr wrap="square" rtlCol="0">
            <a:spAutoFit/>
          </a:bodyPr>
          <a:lstStyle/>
          <a:p>
            <a:r>
              <a:rPr lang="en-US" sz="2000" dirty="0"/>
              <a:t>Crime Rate on Daily basis</a:t>
            </a:r>
            <a:endParaRPr lang="en-IN" sz="2000" dirty="0"/>
          </a:p>
        </p:txBody>
      </p:sp>
    </p:spTree>
    <p:extLst>
      <p:ext uri="{BB962C8B-B14F-4D97-AF65-F5344CB8AC3E}">
        <p14:creationId xmlns="" xmlns:p14="http://schemas.microsoft.com/office/powerpoint/2010/main" val="772924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525</TotalTime>
  <Words>1095</Words>
  <Application>Microsoft Office PowerPoint</Application>
  <PresentationFormat>On-screen Show (4:3)</PresentationFormat>
  <Paragraphs>176</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CRIME PREDICTION ANALYSIS  </vt:lpstr>
      <vt:lpstr>PROBLEM STATEMENT </vt:lpstr>
      <vt:lpstr>Slide 3</vt:lpstr>
      <vt:lpstr>Data Collection</vt:lpstr>
      <vt:lpstr>Slide 5</vt:lpstr>
      <vt:lpstr>Slide 6</vt:lpstr>
      <vt:lpstr>Slide 7</vt:lpstr>
      <vt:lpstr>Slide 8</vt:lpstr>
      <vt:lpstr>Slide 9</vt:lpstr>
      <vt:lpstr>Slide 10</vt:lpstr>
      <vt:lpstr>Slide 11</vt:lpstr>
      <vt:lpstr>Slide 12</vt:lpstr>
      <vt:lpstr>Slide 13</vt:lpstr>
      <vt:lpstr>Slide 14</vt:lpstr>
      <vt:lpstr>Slide 15</vt:lpstr>
      <vt:lpstr>LOGISTIC REGRESSION CLASSIFIER </vt:lpstr>
      <vt:lpstr>Slide 17</vt:lpstr>
      <vt:lpstr>Slide 18</vt:lpstr>
      <vt:lpstr>Slide 19</vt:lpstr>
      <vt:lpstr>Slide 20</vt:lpstr>
      <vt:lpstr>Slide 21</vt:lpstr>
      <vt:lpstr>Slide 22</vt:lpstr>
      <vt:lpstr>Slide 23</vt:lpstr>
      <vt:lpstr>Binary classification model </vt:lpstr>
      <vt:lpstr>Multiclass classification</vt:lpstr>
      <vt:lpstr>Decision Tree</vt:lpstr>
      <vt:lpstr>Slide 27</vt:lpstr>
      <vt:lpstr>RANDOM FOREST </vt:lpstr>
      <vt:lpstr>Slide 29</vt:lpstr>
      <vt:lpstr>Slide 30</vt:lpstr>
      <vt:lpstr>MULTINOMINAL LOGISTIC REGRESSION  </vt:lpstr>
      <vt:lpstr>Slide 32</vt:lpstr>
      <vt:lpstr>BI-LSTM Architecture</vt:lpstr>
      <vt:lpstr>Slide 34</vt:lpstr>
      <vt:lpstr>Slide 35</vt:lpstr>
      <vt:lpstr>Slide 36</vt:lpstr>
      <vt:lpstr>F1 MACRO Vs F1 MICRO</vt:lpstr>
      <vt:lpstr>Slide 38</vt:lpstr>
      <vt:lpstr>Slide 39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 </dc:title>
  <dc:creator>Smart</dc:creator>
  <cp:lastModifiedBy>Smart</cp:lastModifiedBy>
  <cp:revision>99</cp:revision>
  <dcterms:created xsi:type="dcterms:W3CDTF">2022-05-31T13:26:59Z</dcterms:created>
  <dcterms:modified xsi:type="dcterms:W3CDTF">2022-06-02T20:49:01Z</dcterms:modified>
</cp:coreProperties>
</file>